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1" r:id="rId1"/>
  </p:sldMasterIdLst>
  <p:sldIdLst>
    <p:sldId id="256" r:id="rId2"/>
    <p:sldId id="348" r:id="rId3"/>
    <p:sldId id="259" r:id="rId4"/>
    <p:sldId id="350" r:id="rId5"/>
    <p:sldId id="342" r:id="rId6"/>
    <p:sldId id="343" r:id="rId7"/>
    <p:sldId id="351" r:id="rId8"/>
    <p:sldId id="344" r:id="rId9"/>
    <p:sldId id="345" r:id="rId10"/>
    <p:sldId id="349" r:id="rId11"/>
    <p:sldId id="335" r:id="rId12"/>
    <p:sldId id="352" r:id="rId13"/>
    <p:sldId id="336" r:id="rId14"/>
    <p:sldId id="308" r:id="rId15"/>
    <p:sldId id="265" r:id="rId16"/>
    <p:sldId id="360" r:id="rId17"/>
    <p:sldId id="266" r:id="rId18"/>
    <p:sldId id="355" r:id="rId19"/>
    <p:sldId id="354" r:id="rId20"/>
    <p:sldId id="264" r:id="rId21"/>
    <p:sldId id="267" r:id="rId22"/>
    <p:sldId id="268" r:id="rId23"/>
    <p:sldId id="356" r:id="rId24"/>
    <p:sldId id="269" r:id="rId25"/>
    <p:sldId id="357" r:id="rId26"/>
    <p:sldId id="270" r:id="rId27"/>
    <p:sldId id="271" r:id="rId28"/>
    <p:sldId id="272" r:id="rId29"/>
    <p:sldId id="273" r:id="rId30"/>
    <p:sldId id="274" r:id="rId31"/>
    <p:sldId id="275" r:id="rId32"/>
    <p:sldId id="276" r:id="rId33"/>
    <p:sldId id="277" r:id="rId34"/>
    <p:sldId id="278" r:id="rId35"/>
    <p:sldId id="279" r:id="rId36"/>
    <p:sldId id="299" r:id="rId37"/>
    <p:sldId id="280" r:id="rId38"/>
    <p:sldId id="282" r:id="rId39"/>
    <p:sldId id="283" r:id="rId40"/>
    <p:sldId id="284" r:id="rId41"/>
    <p:sldId id="285" r:id="rId42"/>
    <p:sldId id="286" r:id="rId43"/>
    <p:sldId id="287" r:id="rId44"/>
    <p:sldId id="289" r:id="rId45"/>
    <p:sldId id="288" r:id="rId46"/>
    <p:sldId id="347" r:id="rId47"/>
    <p:sldId id="316" r:id="rId48"/>
    <p:sldId id="318" r:id="rId49"/>
    <p:sldId id="290" r:id="rId50"/>
    <p:sldId id="291" r:id="rId51"/>
    <p:sldId id="359" r:id="rId52"/>
    <p:sldId id="339" r:id="rId53"/>
    <p:sldId id="340" r:id="rId54"/>
    <p:sldId id="333" r:id="rId55"/>
    <p:sldId id="346" r:id="rId5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07" autoAdjust="0"/>
    <p:restoredTop sz="94660"/>
  </p:normalViewPr>
  <p:slideViewPr>
    <p:cSldViewPr snapToGrid="0">
      <p:cViewPr varScale="1">
        <p:scale>
          <a:sx n="81" d="100"/>
          <a:sy n="81" d="100"/>
        </p:scale>
        <p:origin x="51" y="32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11/15/2018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57527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11/15/2018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49292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11/15/2018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65398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11/15/2018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3458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11/15/2018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69623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11/15/2018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84911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11/15/2018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78172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11/15/2018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63971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11/15/2018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34224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4509A250-FF31-4206-8172-F9D3106AACB1}" type="datetimeFigureOut">
              <a:rPr lang="en-US" smtClean="0"/>
              <a:t>11/15/2018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99524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11/15/2018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98636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4AAD347D-5ACD-4C99-B74B-A9C85AD731AF}" type="datetimeFigureOut">
              <a:rPr lang="en-US" smtClean="0"/>
              <a:t>11/15/2018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43157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jmlr.org/proceedings/papers/v37/jozefowicz15.pdf" TargetMode="External"/><Relationship Id="rId2" Type="http://schemas.openxmlformats.org/officeDocument/2006/relationships/hyperlink" Target="http://arxiv.org/pdf/1503.04069.pdf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GdTBqBnqhaQ" TargetMode="External"/><Relationship Id="rId2" Type="http://schemas.openxmlformats.org/officeDocument/2006/relationships/hyperlink" Target="https://www.youtube.com/watch?v=Khuj4ASldmU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SA4YEAWVpbk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5400" dirty="0"/>
              <a:t>Introduction to RNNs for NLP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Shang Gao</a:t>
            </a:r>
          </a:p>
        </p:txBody>
      </p:sp>
    </p:spTree>
    <p:extLst>
      <p:ext uri="{BB962C8B-B14F-4D97-AF65-F5344CB8AC3E}">
        <p14:creationId xmlns:p14="http://schemas.microsoft.com/office/powerpoint/2010/main" val="3314461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Brief Note on Backpropagation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3" y="2194971"/>
            <a:ext cx="9496370" cy="3587414"/>
          </a:xfrm>
        </p:spPr>
        <p:txBody>
          <a:bodyPr>
            <a:normAutofit/>
          </a:bodyPr>
          <a:lstStyle/>
          <a:p>
            <a:r>
              <a:rPr lang="en-US" b="1" dirty="0"/>
              <a:t>Backpropagation</a:t>
            </a:r>
            <a:r>
              <a:rPr lang="en-US" dirty="0"/>
              <a:t> is how the weights (parameters) of a neural network are tuned</a:t>
            </a:r>
          </a:p>
          <a:p>
            <a:pPr lvl="1"/>
            <a:r>
              <a:rPr lang="en-US" dirty="0"/>
              <a:t>The neural network makes a guess</a:t>
            </a:r>
          </a:p>
          <a:p>
            <a:pPr lvl="1"/>
            <a:r>
              <a:rPr lang="en-US" dirty="0"/>
              <a:t>You tell the network how wrong it is</a:t>
            </a:r>
          </a:p>
          <a:p>
            <a:pPr lvl="1"/>
            <a:r>
              <a:rPr lang="en-US" dirty="0"/>
              <a:t>You adjust the weights to make it less wrong</a:t>
            </a:r>
          </a:p>
          <a:p>
            <a:pPr lvl="1"/>
            <a:r>
              <a:rPr lang="en-US" dirty="0"/>
              <a:t>Repeat</a:t>
            </a:r>
          </a:p>
          <a:p>
            <a:r>
              <a:rPr lang="en-US" dirty="0"/>
              <a:t>After seeing many examples, the network learns the best weights for inference</a:t>
            </a:r>
          </a:p>
          <a:p>
            <a:r>
              <a:rPr lang="en-US" dirty="0"/>
              <a:t>Details are beyond the scope of this talk</a:t>
            </a:r>
          </a:p>
        </p:txBody>
      </p:sp>
    </p:spTree>
    <p:extLst>
      <p:ext uri="{BB962C8B-B14F-4D97-AF65-F5344CB8AC3E}">
        <p14:creationId xmlns:p14="http://schemas.microsoft.com/office/powerpoint/2010/main" val="32698469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Feedforward Neural Networks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923393"/>
            <a:ext cx="8946541" cy="2291254"/>
          </a:xfrm>
        </p:spPr>
        <p:txBody>
          <a:bodyPr>
            <a:normAutofit/>
          </a:bodyPr>
          <a:lstStyle/>
          <a:p>
            <a:r>
              <a:rPr lang="en-US" dirty="0"/>
              <a:t>In a regular feedforward network, each neuron takes in inputs from the neurons in the previous layer, and then pass its output to the neurons in the next layer</a:t>
            </a:r>
          </a:p>
          <a:p>
            <a:r>
              <a:rPr lang="en-US" dirty="0"/>
              <a:t>The neurons at the end make a classification based only on the data from the current input</a:t>
            </a:r>
            <a:endParaRPr lang="en-US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6018ED-BD5E-4081-9AE4-92AF17A21A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8733" y="3297819"/>
            <a:ext cx="3907364" cy="2676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7718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About Time Series Data?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2328041"/>
            <a:ext cx="4656357" cy="3358056"/>
          </a:xfrm>
        </p:spPr>
        <p:txBody>
          <a:bodyPr>
            <a:normAutofit/>
          </a:bodyPr>
          <a:lstStyle/>
          <a:p>
            <a:r>
              <a:rPr lang="en-US" dirty="0"/>
              <a:t>In time series data, you have to consider patterns over time to effectively interpret the data:</a:t>
            </a: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Weather data</a:t>
            </a:r>
          </a:p>
          <a:p>
            <a:pPr lvl="1"/>
            <a:r>
              <a:rPr lang="en-US" dirty="0"/>
              <a:t>Stock market</a:t>
            </a:r>
          </a:p>
          <a:p>
            <a:pPr lvl="1"/>
            <a:r>
              <a:rPr lang="en-US" dirty="0"/>
              <a:t>Speech audio</a:t>
            </a:r>
          </a:p>
          <a:p>
            <a:pPr lvl="1"/>
            <a:r>
              <a:rPr lang="en-US" dirty="0"/>
              <a:t>Text and natural language</a:t>
            </a:r>
          </a:p>
          <a:p>
            <a:pPr lvl="1"/>
            <a:r>
              <a:rPr lang="en-US" dirty="0"/>
              <a:t>Imaging and LIDAR for self-driving cars</a:t>
            </a:r>
          </a:p>
          <a:p>
            <a:pPr lvl="1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92EE71C-D810-4143-8EDE-0C4BAF23F4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2589" y="2207173"/>
            <a:ext cx="5482467" cy="3654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414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Recurrent Neural Networks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933904"/>
            <a:ext cx="8946541" cy="2090040"/>
          </a:xfrm>
        </p:spPr>
        <p:txBody>
          <a:bodyPr>
            <a:normAutofit/>
          </a:bodyPr>
          <a:lstStyle/>
          <a:p>
            <a:r>
              <a:rPr lang="en-US" dirty="0"/>
              <a:t>In a recurrent neural network, each neuron takes in data from the previous layer </a:t>
            </a:r>
            <a:r>
              <a:rPr lang="en-US" b="1" dirty="0"/>
              <a:t>AND </a:t>
            </a:r>
            <a:r>
              <a:rPr lang="en-US" dirty="0"/>
              <a:t>its own output from the previous timestep</a:t>
            </a:r>
          </a:p>
          <a:p>
            <a:r>
              <a:rPr lang="en-US" dirty="0"/>
              <a:t>The neurons at the end make a classification decision based on </a:t>
            </a:r>
            <a:r>
              <a:rPr lang="en-US" b="1" dirty="0"/>
              <a:t>NOT ONLY </a:t>
            </a:r>
            <a:r>
              <a:rPr lang="en-US" dirty="0"/>
              <a:t>the input at the current timestep </a:t>
            </a:r>
            <a:r>
              <a:rPr lang="en-US" b="1" dirty="0"/>
              <a:t>BUT ALSO </a:t>
            </a:r>
            <a:r>
              <a:rPr lang="en-US" dirty="0"/>
              <a:t>the input from all timesteps before it</a:t>
            </a:r>
          </a:p>
          <a:p>
            <a:r>
              <a:rPr lang="en-US" dirty="0"/>
              <a:t>Recurrent neural networks can thus capture patterns over time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2479" y="4023943"/>
            <a:ext cx="8266073" cy="2171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7257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Recurrent Neural Networks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839310"/>
            <a:ext cx="8946541" cy="229125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In the example below, the neuron at the first timestep takes in an input and generates an output</a:t>
            </a:r>
          </a:p>
          <a:p>
            <a:r>
              <a:rPr lang="en-US" dirty="0"/>
              <a:t>The neuron at the second timestep takes in an input </a:t>
            </a:r>
            <a:r>
              <a:rPr lang="en-US" b="1" dirty="0"/>
              <a:t>AND ALSO</a:t>
            </a:r>
            <a:r>
              <a:rPr lang="en-US" dirty="0"/>
              <a:t> the output from the first timestep to make its decision</a:t>
            </a:r>
          </a:p>
          <a:p>
            <a:r>
              <a:rPr lang="en-US" dirty="0"/>
              <a:t>The neuron at the third timestep takes in an input and also the output from the second timestep (</a:t>
            </a:r>
            <a:r>
              <a:rPr lang="en-US" b="1" dirty="0"/>
              <a:t>which accounted for data from the first timestep</a:t>
            </a:r>
            <a:r>
              <a:rPr lang="en-US" dirty="0"/>
              <a:t>), so its output is affected by data from both the first and second timestep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2479" y="4023943"/>
            <a:ext cx="8266073" cy="2171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5676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Recurrent Neural Networks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35117" y="2401617"/>
            <a:ext cx="4030717" cy="2995447"/>
          </a:xfrm>
        </p:spPr>
        <p:txBody>
          <a:bodyPr>
            <a:normAutofit/>
          </a:bodyPr>
          <a:lstStyle/>
          <a:p>
            <a:r>
              <a:rPr lang="en-US" sz="1800" dirty="0"/>
              <a:t>Feedforward: </a:t>
            </a:r>
            <a:br>
              <a:rPr lang="en-US" sz="1800" dirty="0"/>
            </a:br>
            <a:r>
              <a:rPr lang="en-US" sz="1800" dirty="0"/>
              <a:t>output = sigmoid(weights * input + bias)</a:t>
            </a:r>
            <a:endParaRPr lang="en-US" sz="1800" b="1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155E33B-081B-406C-B61F-D3958B6F1F98}"/>
              </a:ext>
            </a:extLst>
          </p:cNvPr>
          <p:cNvSpPr txBox="1">
            <a:spLocks/>
          </p:cNvSpPr>
          <p:nvPr/>
        </p:nvSpPr>
        <p:spPr>
          <a:xfrm>
            <a:off x="5969872" y="1951907"/>
            <a:ext cx="4582512" cy="111935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Recurrent:</a:t>
            </a:r>
            <a:br>
              <a:rPr lang="en-US" sz="1800" dirty="0"/>
            </a:br>
            <a:r>
              <a:rPr lang="en-US" sz="1800" dirty="0"/>
              <a:t>output = sigmoid(weights * </a:t>
            </a:r>
            <a:r>
              <a:rPr lang="en-US" sz="1800" dirty="0" err="1"/>
              <a:t>concat</a:t>
            </a:r>
            <a:r>
              <a:rPr lang="en-US" sz="1800" dirty="0"/>
              <a:t>(input, </a:t>
            </a:r>
            <a:r>
              <a:rPr lang="en-US" sz="1800" dirty="0" err="1"/>
              <a:t>previous_output</a:t>
            </a:r>
            <a:r>
              <a:rPr lang="en-US" sz="1800" dirty="0"/>
              <a:t>) + bias)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11F8B11-4CF0-4133-B082-344A19AB5D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851" y="2808049"/>
            <a:ext cx="9593811" cy="3412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9740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Recurrent Neural Networks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975946"/>
            <a:ext cx="8946541" cy="2427890"/>
          </a:xfrm>
        </p:spPr>
        <p:txBody>
          <a:bodyPr>
            <a:normAutofit/>
          </a:bodyPr>
          <a:lstStyle/>
          <a:p>
            <a:r>
              <a:rPr lang="en-US" dirty="0"/>
              <a:t>Another way to think of RNNs is just a very deep feedforward neural network, where each timestep adds another layer of depth.</a:t>
            </a:r>
          </a:p>
          <a:p>
            <a:pPr lvl="1"/>
            <a:r>
              <a:rPr lang="en-US" dirty="0"/>
              <a:t>Every time there is another timestep, you concatenate the new input and then reapply the same set of weights</a:t>
            </a:r>
          </a:p>
          <a:p>
            <a:r>
              <a:rPr lang="en-US" dirty="0"/>
              <a:t>This is why with many timesteps, RNNs can become very slow to train.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2479" y="4023943"/>
            <a:ext cx="8266073" cy="2171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5418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Toy RNN Example</a:t>
            </a:r>
            <a:br>
              <a:rPr lang="en-US" dirty="0"/>
            </a:br>
            <a:r>
              <a:rPr lang="en-US" sz="2400" dirty="0"/>
              <a:t>Adding Binary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5842" y="3322840"/>
            <a:ext cx="8421275" cy="2619741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1014248" y="1907628"/>
            <a:ext cx="10131973" cy="4309241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At each timestep, RNN takes in two values representing binary input</a:t>
            </a:r>
          </a:p>
          <a:p>
            <a:r>
              <a:rPr lang="en-US" sz="1800" dirty="0"/>
              <a:t>At each timestep, RNN outputs the sum of the two binary values taking into account any carryover from previous timestep</a:t>
            </a:r>
          </a:p>
        </p:txBody>
      </p:sp>
    </p:spTree>
    <p:extLst>
      <p:ext uri="{BB962C8B-B14F-4D97-AF65-F5344CB8AC3E}">
        <p14:creationId xmlns:p14="http://schemas.microsoft.com/office/powerpoint/2010/main" val="9790049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with Basic RNNs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0" y="1902372"/>
            <a:ext cx="9075957" cy="2343807"/>
          </a:xfrm>
        </p:spPr>
        <p:txBody>
          <a:bodyPr>
            <a:normAutofit/>
          </a:bodyPr>
          <a:lstStyle/>
          <a:p>
            <a:r>
              <a:rPr lang="en-US" dirty="0"/>
              <a:t>For illustrative purposes, let’s assume at any given timestep, decision depends 50-50 on current input and previous output</a:t>
            </a:r>
          </a:p>
          <a:p>
            <a:r>
              <a:rPr lang="en-US" dirty="0"/>
              <a:t>RNN reads in input data (x</a:t>
            </a:r>
            <a:r>
              <a:rPr lang="en-US" baseline="-25000" dirty="0"/>
              <a:t>0</a:t>
            </a:r>
            <a:r>
              <a:rPr lang="en-US" dirty="0"/>
              <a:t>) at the 1</a:t>
            </a:r>
            <a:r>
              <a:rPr lang="en-US" baseline="30000" dirty="0"/>
              <a:t>st</a:t>
            </a:r>
            <a:r>
              <a:rPr lang="en-US" dirty="0"/>
              <a:t> timestep. The output (h</a:t>
            </a:r>
            <a:r>
              <a:rPr lang="en-US" baseline="-25000" dirty="0"/>
              <a:t>0</a:t>
            </a:r>
            <a:r>
              <a:rPr lang="en-US" dirty="0"/>
              <a:t>) at the first timestep depends entirely on x</a:t>
            </a:r>
            <a:r>
              <a:rPr lang="en-US" baseline="-25000" dirty="0"/>
              <a:t>0</a:t>
            </a:r>
            <a:endParaRPr lang="en-US" dirty="0"/>
          </a:p>
          <a:p>
            <a:r>
              <a:rPr lang="en-US" dirty="0"/>
              <a:t>At the 2</a:t>
            </a:r>
            <a:r>
              <a:rPr lang="en-US" baseline="30000" dirty="0"/>
              <a:t>nd</a:t>
            </a:r>
            <a:r>
              <a:rPr lang="en-US" dirty="0"/>
              <a:t> timestep, the output h</a:t>
            </a:r>
            <a:r>
              <a:rPr lang="en-US" baseline="-25000" dirty="0"/>
              <a:t>1</a:t>
            </a:r>
            <a:r>
              <a:rPr lang="en-US" dirty="0"/>
              <a:t> is influenced 50% by x</a:t>
            </a:r>
            <a:r>
              <a:rPr lang="en-US" baseline="-25000" dirty="0"/>
              <a:t>0</a:t>
            </a:r>
            <a:r>
              <a:rPr lang="en-US" dirty="0"/>
              <a:t> and 50% by x</a:t>
            </a:r>
            <a:r>
              <a:rPr lang="en-US" baseline="-25000" dirty="0"/>
              <a:t>1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0727" y="4080592"/>
            <a:ext cx="6561121" cy="2259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9299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with Basic RNNs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0" y="2033752"/>
            <a:ext cx="9075957" cy="2212427"/>
          </a:xfrm>
        </p:spPr>
        <p:txBody>
          <a:bodyPr>
            <a:normAutofit/>
          </a:bodyPr>
          <a:lstStyle/>
          <a:p>
            <a:r>
              <a:rPr lang="en-US" dirty="0"/>
              <a:t>At the 3</a:t>
            </a:r>
            <a:r>
              <a:rPr lang="en-US" baseline="30000" dirty="0"/>
              <a:t>rd</a:t>
            </a:r>
            <a:r>
              <a:rPr lang="en-US" dirty="0"/>
              <a:t> timestep, the output h</a:t>
            </a:r>
            <a:r>
              <a:rPr lang="en-US" baseline="-25000" dirty="0"/>
              <a:t>2</a:t>
            </a:r>
            <a:r>
              <a:rPr lang="en-US" dirty="0"/>
              <a:t> is influenced 25% by x</a:t>
            </a:r>
            <a:r>
              <a:rPr lang="en-US" baseline="-25000" dirty="0"/>
              <a:t>0</a:t>
            </a:r>
            <a:r>
              <a:rPr lang="en-US" dirty="0"/>
              <a:t>, 25% by x</a:t>
            </a:r>
            <a:r>
              <a:rPr lang="en-US" baseline="-25000" dirty="0"/>
              <a:t>1</a:t>
            </a:r>
            <a:r>
              <a:rPr lang="en-US" dirty="0"/>
              <a:t>, and 50% by x</a:t>
            </a:r>
            <a:r>
              <a:rPr lang="en-US" baseline="-25000" dirty="0"/>
              <a:t>2 </a:t>
            </a:r>
          </a:p>
          <a:p>
            <a:r>
              <a:rPr lang="en-US" dirty="0"/>
              <a:t>The influence of x</a:t>
            </a:r>
            <a:r>
              <a:rPr lang="en-US" baseline="-25000" dirty="0"/>
              <a:t>0 </a:t>
            </a:r>
            <a:r>
              <a:rPr lang="en-US" dirty="0"/>
              <a:t>decreases by half every additional timestep</a:t>
            </a:r>
          </a:p>
          <a:p>
            <a:r>
              <a:rPr lang="en-US" dirty="0"/>
              <a:t>By the end of the RNN, the data from the first timestep has very little impact on the output of the RNN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0727" y="4080592"/>
            <a:ext cx="6561121" cy="2259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6084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907628"/>
            <a:ext cx="8946541" cy="4340771"/>
          </a:xfrm>
        </p:spPr>
        <p:txBody>
          <a:bodyPr>
            <a:normAutofit/>
          </a:bodyPr>
          <a:lstStyle/>
          <a:p>
            <a:pPr lvl="1"/>
            <a:r>
              <a:rPr lang="en-US" dirty="0"/>
              <a:t>PhD student in the Data Science and Engineering program</a:t>
            </a:r>
          </a:p>
          <a:p>
            <a:pPr lvl="1"/>
            <a:r>
              <a:rPr lang="en-US" dirty="0"/>
              <a:t>Took Deep Learning last year</a:t>
            </a:r>
          </a:p>
          <a:p>
            <a:pPr lvl="1"/>
            <a:r>
              <a:rPr lang="en-US" dirty="0"/>
              <a:t>Work in the Biomedical Sciences, Engineering, and Computing group at ORNL </a:t>
            </a:r>
          </a:p>
          <a:p>
            <a:pPr lvl="1"/>
            <a:r>
              <a:rPr lang="en-US" dirty="0"/>
              <a:t>Research interests revolve around deep learning for NLP</a:t>
            </a:r>
          </a:p>
          <a:p>
            <a:pPr lvl="1"/>
            <a:r>
              <a:rPr lang="en-US" dirty="0"/>
              <a:t>Main project: information extraction from cancer pathology reports for NCI</a:t>
            </a:r>
          </a:p>
        </p:txBody>
      </p:sp>
    </p:spTree>
    <p:extLst>
      <p:ext uri="{BB962C8B-B14F-4D97-AF65-F5344CB8AC3E}">
        <p14:creationId xmlns:p14="http://schemas.microsoft.com/office/powerpoint/2010/main" val="31302815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with Basic RNNs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0" y="1828800"/>
            <a:ext cx="9075957" cy="2522484"/>
          </a:xfrm>
        </p:spPr>
        <p:txBody>
          <a:bodyPr>
            <a:normAutofit/>
          </a:bodyPr>
          <a:lstStyle/>
          <a:p>
            <a:r>
              <a:rPr lang="en-US" dirty="0"/>
              <a:t>Basic RNN cells can’t retain information across a large number of timesteps</a:t>
            </a:r>
          </a:p>
          <a:p>
            <a:r>
              <a:rPr lang="en-US" dirty="0"/>
              <a:t>In practice, RNNs can lose data in as few as 4-5 timesteps</a:t>
            </a:r>
          </a:p>
          <a:p>
            <a:r>
              <a:rPr lang="en-US" dirty="0"/>
              <a:t>This is causes problems on tasks where information needs to be retained over a long time</a:t>
            </a:r>
          </a:p>
          <a:p>
            <a:r>
              <a:rPr lang="en-US" dirty="0"/>
              <a:t>For example, in natural language processing, the meaning of a pronoun may depend on what was stated in a previous sentence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0727" y="4080592"/>
            <a:ext cx="6561121" cy="2259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7257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 Short Term Memory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844566"/>
            <a:ext cx="9075957" cy="4403833"/>
          </a:xfrm>
        </p:spPr>
        <p:txBody>
          <a:bodyPr>
            <a:normAutofit/>
          </a:bodyPr>
          <a:lstStyle/>
          <a:p>
            <a:r>
              <a:rPr lang="en-US" dirty="0"/>
              <a:t>Long Short Term Memory cells are advanced RNN cells that address the problem of long-term dependencies </a:t>
            </a:r>
          </a:p>
          <a:p>
            <a:r>
              <a:rPr lang="en-US" dirty="0"/>
              <a:t>Instead of always writing to each cell at every time step, each unit has an internal ‘memory’ that can be written to selectively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7269" y="3335336"/>
            <a:ext cx="7437944" cy="2794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029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7045" y="3669786"/>
            <a:ext cx="8348489" cy="257861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 Short Term Memory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991709"/>
            <a:ext cx="9075957" cy="4256689"/>
          </a:xfrm>
        </p:spPr>
        <p:txBody>
          <a:bodyPr>
            <a:normAutofit/>
          </a:bodyPr>
          <a:lstStyle/>
          <a:p>
            <a:r>
              <a:rPr lang="en-US" dirty="0"/>
              <a:t>Terminology:</a:t>
            </a:r>
          </a:p>
          <a:p>
            <a:pPr lvl="1"/>
            <a:r>
              <a:rPr lang="en-US" dirty="0" err="1"/>
              <a:t>x</a:t>
            </a:r>
            <a:r>
              <a:rPr lang="en-US" baseline="-25000" dirty="0" err="1"/>
              <a:t>t</a:t>
            </a:r>
            <a:r>
              <a:rPr lang="en-US" dirty="0"/>
              <a:t> – input data at timestep t</a:t>
            </a:r>
          </a:p>
          <a:p>
            <a:pPr lvl="1"/>
            <a:r>
              <a:rPr lang="en-US" dirty="0"/>
              <a:t>C</a:t>
            </a:r>
            <a:r>
              <a:rPr lang="en-US" baseline="-25000" dirty="0"/>
              <a:t>t</a:t>
            </a:r>
            <a:r>
              <a:rPr lang="en-US" dirty="0"/>
              <a:t> – internal memory of LSTM at timestep t</a:t>
            </a:r>
          </a:p>
          <a:p>
            <a:pPr lvl="1"/>
            <a:r>
              <a:rPr lang="en-US" dirty="0" err="1"/>
              <a:t>h</a:t>
            </a:r>
            <a:r>
              <a:rPr lang="en-US" baseline="-25000" dirty="0" err="1"/>
              <a:t>t</a:t>
            </a:r>
            <a:r>
              <a:rPr lang="en-US" dirty="0"/>
              <a:t> – output of LSTM at timestep t</a:t>
            </a:r>
          </a:p>
        </p:txBody>
      </p:sp>
    </p:spTree>
    <p:extLst>
      <p:ext uri="{BB962C8B-B14F-4D97-AF65-F5344CB8AC3E}">
        <p14:creationId xmlns:p14="http://schemas.microsoft.com/office/powerpoint/2010/main" val="19285937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7045" y="3669786"/>
            <a:ext cx="8348489" cy="257861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 Short Term Memory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807779"/>
            <a:ext cx="9075957" cy="4440620"/>
          </a:xfrm>
        </p:spPr>
        <p:txBody>
          <a:bodyPr>
            <a:normAutofit/>
          </a:bodyPr>
          <a:lstStyle/>
          <a:p>
            <a:r>
              <a:rPr lang="en-US" dirty="0"/>
              <a:t>Input from the current timestep is written to the internal memory based on how relevant it is to the problem (relevance is learned during training through backpropagation)</a:t>
            </a:r>
          </a:p>
          <a:p>
            <a:r>
              <a:rPr lang="en-US" dirty="0"/>
              <a:t>If the input isn’t relevant, no data is written into the cell</a:t>
            </a:r>
          </a:p>
          <a:p>
            <a:r>
              <a:rPr lang="en-US" dirty="0"/>
              <a:t>This way data can be preserved over many timesteps and be retrieved when it is needed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A240ECA-CFED-4C48-B69E-CF5E3B193AD4}"/>
              </a:ext>
            </a:extLst>
          </p:cNvPr>
          <p:cNvSpPr txBox="1">
            <a:spLocks/>
          </p:cNvSpPr>
          <p:nvPr/>
        </p:nvSpPr>
        <p:spPr>
          <a:xfrm>
            <a:off x="8171520" y="476478"/>
            <a:ext cx="3773487" cy="126088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1400" dirty="0" err="1"/>
              <a:t>x</a:t>
            </a:r>
            <a:r>
              <a:rPr lang="en-US" sz="1400" baseline="-25000" dirty="0" err="1"/>
              <a:t>t</a:t>
            </a:r>
            <a:r>
              <a:rPr lang="en-US" sz="1400" dirty="0"/>
              <a:t> – input data at timestep t</a:t>
            </a:r>
          </a:p>
          <a:p>
            <a:pPr lvl="1"/>
            <a:r>
              <a:rPr lang="en-US" sz="1400" dirty="0"/>
              <a:t>C</a:t>
            </a:r>
            <a:r>
              <a:rPr lang="en-US" sz="1400" baseline="-25000" dirty="0"/>
              <a:t>t</a:t>
            </a:r>
            <a:r>
              <a:rPr lang="en-US" sz="1400" dirty="0"/>
              <a:t> – internal memory of LSTM at timestep t</a:t>
            </a:r>
          </a:p>
          <a:p>
            <a:pPr lvl="1"/>
            <a:r>
              <a:rPr lang="en-US" sz="1400" dirty="0" err="1"/>
              <a:t>h</a:t>
            </a:r>
            <a:r>
              <a:rPr lang="en-US" sz="1400" baseline="-25000" dirty="0" err="1"/>
              <a:t>t</a:t>
            </a:r>
            <a:r>
              <a:rPr lang="en-US" sz="1400" dirty="0"/>
              <a:t> – output of LSTM at timestep t</a:t>
            </a:r>
          </a:p>
        </p:txBody>
      </p:sp>
    </p:spTree>
    <p:extLst>
      <p:ext uri="{BB962C8B-B14F-4D97-AF65-F5344CB8AC3E}">
        <p14:creationId xmlns:p14="http://schemas.microsoft.com/office/powerpoint/2010/main" val="15547986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 Short Term Memory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839310"/>
            <a:ext cx="9075957" cy="4409089"/>
          </a:xfrm>
        </p:spPr>
        <p:txBody>
          <a:bodyPr>
            <a:normAutofit/>
          </a:bodyPr>
          <a:lstStyle/>
          <a:p>
            <a:r>
              <a:rPr lang="en-US" dirty="0"/>
              <a:t>Movement of data into and out of an LSTM cell is controlled by “gates”</a:t>
            </a:r>
          </a:p>
          <a:p>
            <a:r>
              <a:rPr lang="en-US" dirty="0"/>
              <a:t>A gate is a sigmoid function that controls the flow of information through the LSTM</a:t>
            </a:r>
          </a:p>
          <a:p>
            <a:pPr lvl="1"/>
            <a:r>
              <a:rPr lang="en-US" dirty="0"/>
              <a:t>Outputs a value between 0 (no flow) and 1 (let everything through)</a:t>
            </a:r>
          </a:p>
          <a:p>
            <a:pPr lvl="1"/>
            <a:r>
              <a:rPr lang="en-US" dirty="0"/>
              <a:t>Each gate examines the input data and previous output to determine how information should flow through the LSTM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2345" y="3736431"/>
            <a:ext cx="8348489" cy="2578613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81A0DB1-1047-409F-9E88-8A941836F623}"/>
              </a:ext>
            </a:extLst>
          </p:cNvPr>
          <p:cNvSpPr txBox="1">
            <a:spLocks/>
          </p:cNvSpPr>
          <p:nvPr/>
        </p:nvSpPr>
        <p:spPr>
          <a:xfrm>
            <a:off x="8171520" y="476478"/>
            <a:ext cx="3773487" cy="126088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1400" dirty="0" err="1"/>
              <a:t>x</a:t>
            </a:r>
            <a:r>
              <a:rPr lang="en-US" sz="1400" baseline="-25000" dirty="0" err="1"/>
              <a:t>t</a:t>
            </a:r>
            <a:r>
              <a:rPr lang="en-US" sz="1400" dirty="0"/>
              <a:t> – input data at timestep t</a:t>
            </a:r>
          </a:p>
          <a:p>
            <a:pPr lvl="1"/>
            <a:r>
              <a:rPr lang="en-US" sz="1400" dirty="0"/>
              <a:t>C</a:t>
            </a:r>
            <a:r>
              <a:rPr lang="en-US" sz="1400" baseline="-25000" dirty="0"/>
              <a:t>t</a:t>
            </a:r>
            <a:r>
              <a:rPr lang="en-US" sz="1400" dirty="0"/>
              <a:t> – internal memory of LSTM at timestep t</a:t>
            </a:r>
          </a:p>
          <a:p>
            <a:pPr lvl="1"/>
            <a:r>
              <a:rPr lang="en-US" sz="1400" dirty="0" err="1"/>
              <a:t>h</a:t>
            </a:r>
            <a:r>
              <a:rPr lang="en-US" sz="1400" baseline="-25000" dirty="0" err="1"/>
              <a:t>t</a:t>
            </a:r>
            <a:r>
              <a:rPr lang="en-US" sz="1400" dirty="0"/>
              <a:t> – output of LSTM at timestep t</a:t>
            </a:r>
          </a:p>
        </p:txBody>
      </p:sp>
    </p:spTree>
    <p:extLst>
      <p:ext uri="{BB962C8B-B14F-4D97-AF65-F5344CB8AC3E}">
        <p14:creationId xmlns:p14="http://schemas.microsoft.com/office/powerpoint/2010/main" val="3396554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 Short Term Memory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2138855"/>
            <a:ext cx="9075957" cy="4109544"/>
          </a:xfrm>
        </p:spPr>
        <p:txBody>
          <a:bodyPr>
            <a:normAutofit/>
          </a:bodyPr>
          <a:lstStyle/>
          <a:p>
            <a:r>
              <a:rPr lang="en-US" dirty="0"/>
              <a:t>The “forget gate” outputs a value between 0 (delete) and 1 (keep) and controls how much of the internal memory to keep from the previous timestep</a:t>
            </a:r>
          </a:p>
          <a:p>
            <a:r>
              <a:rPr lang="en-US" dirty="0"/>
              <a:t>For example, at the end of a sentence, when a ‘.’ is encountered, we may want to reset the internal memory of the cell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2345" y="3736431"/>
            <a:ext cx="8348489" cy="2578613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81A0DB1-1047-409F-9E88-8A941836F623}"/>
              </a:ext>
            </a:extLst>
          </p:cNvPr>
          <p:cNvSpPr txBox="1">
            <a:spLocks/>
          </p:cNvSpPr>
          <p:nvPr/>
        </p:nvSpPr>
        <p:spPr>
          <a:xfrm>
            <a:off x="8171520" y="476478"/>
            <a:ext cx="3773487" cy="126088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1400" dirty="0" err="1"/>
              <a:t>x</a:t>
            </a:r>
            <a:r>
              <a:rPr lang="en-US" sz="1400" baseline="-25000" dirty="0" err="1"/>
              <a:t>t</a:t>
            </a:r>
            <a:r>
              <a:rPr lang="en-US" sz="1400" dirty="0"/>
              <a:t> – input data at timestep t</a:t>
            </a:r>
          </a:p>
          <a:p>
            <a:pPr lvl="1"/>
            <a:r>
              <a:rPr lang="en-US" sz="1400" dirty="0"/>
              <a:t>C</a:t>
            </a:r>
            <a:r>
              <a:rPr lang="en-US" sz="1400" baseline="-25000" dirty="0"/>
              <a:t>t</a:t>
            </a:r>
            <a:r>
              <a:rPr lang="en-US" sz="1400" dirty="0"/>
              <a:t> – internal memory of LSTM at timestep t</a:t>
            </a:r>
          </a:p>
          <a:p>
            <a:pPr lvl="1"/>
            <a:r>
              <a:rPr lang="en-US" sz="1400" dirty="0" err="1"/>
              <a:t>h</a:t>
            </a:r>
            <a:r>
              <a:rPr lang="en-US" sz="1400" baseline="-25000" dirty="0" err="1"/>
              <a:t>t</a:t>
            </a:r>
            <a:r>
              <a:rPr lang="en-US" sz="1400" dirty="0"/>
              <a:t> – output of LSTM at timestep t</a:t>
            </a:r>
          </a:p>
        </p:txBody>
      </p:sp>
    </p:spTree>
    <p:extLst>
      <p:ext uri="{BB962C8B-B14F-4D97-AF65-F5344CB8AC3E}">
        <p14:creationId xmlns:p14="http://schemas.microsoft.com/office/powerpoint/2010/main" val="1721825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 Short Term Memory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860331"/>
            <a:ext cx="9075957" cy="4388068"/>
          </a:xfrm>
        </p:spPr>
        <p:txBody>
          <a:bodyPr>
            <a:normAutofit/>
          </a:bodyPr>
          <a:lstStyle/>
          <a:p>
            <a:r>
              <a:rPr lang="en-US" dirty="0"/>
              <a:t>The “candidate value” is the processed input value from the current timestep that may be added to memory</a:t>
            </a:r>
          </a:p>
          <a:p>
            <a:pPr lvl="1"/>
            <a:r>
              <a:rPr lang="en-US" dirty="0"/>
              <a:t>Note that </a:t>
            </a:r>
            <a:r>
              <a:rPr lang="en-US" b="1" dirty="0"/>
              <a:t>tanh</a:t>
            </a:r>
            <a:r>
              <a:rPr lang="en-US" dirty="0"/>
              <a:t> activation is used for the “candidate value” to allow for negative values to subtract from memory</a:t>
            </a:r>
          </a:p>
          <a:p>
            <a:r>
              <a:rPr lang="en-US" dirty="0"/>
              <a:t>The “input gate” outputs a value between 0 (delete) and 1 (keep) and controls how much of the candidate value add to memory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2345" y="3721505"/>
            <a:ext cx="8348489" cy="2578613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559A92A-041A-421B-B9D4-0BE5728F71ED}"/>
              </a:ext>
            </a:extLst>
          </p:cNvPr>
          <p:cNvSpPr txBox="1">
            <a:spLocks/>
          </p:cNvSpPr>
          <p:nvPr/>
        </p:nvSpPr>
        <p:spPr>
          <a:xfrm>
            <a:off x="8171520" y="476478"/>
            <a:ext cx="3773487" cy="126088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1400" dirty="0" err="1"/>
              <a:t>x</a:t>
            </a:r>
            <a:r>
              <a:rPr lang="en-US" sz="1400" baseline="-25000" dirty="0" err="1"/>
              <a:t>t</a:t>
            </a:r>
            <a:r>
              <a:rPr lang="en-US" sz="1400" dirty="0"/>
              <a:t> – input data at timestep t</a:t>
            </a:r>
          </a:p>
          <a:p>
            <a:pPr lvl="1"/>
            <a:r>
              <a:rPr lang="en-US" sz="1400" dirty="0"/>
              <a:t>C</a:t>
            </a:r>
            <a:r>
              <a:rPr lang="en-US" sz="1400" baseline="-25000" dirty="0"/>
              <a:t>t</a:t>
            </a:r>
            <a:r>
              <a:rPr lang="en-US" sz="1400" dirty="0"/>
              <a:t> – internal memory of LSTM at timestep t</a:t>
            </a:r>
          </a:p>
          <a:p>
            <a:pPr lvl="1"/>
            <a:r>
              <a:rPr lang="en-US" sz="1400" dirty="0" err="1"/>
              <a:t>h</a:t>
            </a:r>
            <a:r>
              <a:rPr lang="en-US" sz="1400" baseline="-25000" dirty="0" err="1"/>
              <a:t>t</a:t>
            </a:r>
            <a:r>
              <a:rPr lang="en-US" sz="1400" dirty="0"/>
              <a:t> – output of LSTM at timestep t</a:t>
            </a:r>
          </a:p>
        </p:txBody>
      </p:sp>
    </p:spTree>
    <p:extLst>
      <p:ext uri="{BB962C8B-B14F-4D97-AF65-F5344CB8AC3E}">
        <p14:creationId xmlns:p14="http://schemas.microsoft.com/office/powerpoint/2010/main" val="458852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 Short Term Memory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860331"/>
            <a:ext cx="9075957" cy="4388067"/>
          </a:xfrm>
        </p:spPr>
        <p:txBody>
          <a:bodyPr>
            <a:normAutofit/>
          </a:bodyPr>
          <a:lstStyle/>
          <a:p>
            <a:r>
              <a:rPr lang="en-US" dirty="0"/>
              <a:t>Combined, the “input gate” and “candidate value” determine what new data gets written into memory</a:t>
            </a:r>
          </a:p>
          <a:p>
            <a:r>
              <a:rPr lang="en-US" dirty="0"/>
              <a:t>The “forget gate” determines how much of the previous memory to retain</a:t>
            </a:r>
          </a:p>
          <a:p>
            <a:r>
              <a:rPr lang="en-US" dirty="0"/>
              <a:t>The new memory of the LSTM cell is the “forget gate” * the previous memory state + the “input gate” * the “candidate value” from the current timestep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2345" y="3715411"/>
            <a:ext cx="8348489" cy="2578613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8A89966-BD77-45C4-80DA-2F4707542970}"/>
              </a:ext>
            </a:extLst>
          </p:cNvPr>
          <p:cNvSpPr txBox="1">
            <a:spLocks/>
          </p:cNvSpPr>
          <p:nvPr/>
        </p:nvSpPr>
        <p:spPr>
          <a:xfrm>
            <a:off x="8171520" y="481733"/>
            <a:ext cx="3773487" cy="126088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1400" dirty="0" err="1"/>
              <a:t>x</a:t>
            </a:r>
            <a:r>
              <a:rPr lang="en-US" sz="1400" baseline="-25000" dirty="0" err="1"/>
              <a:t>t</a:t>
            </a:r>
            <a:r>
              <a:rPr lang="en-US" sz="1400" dirty="0"/>
              <a:t> – input data at timestep t</a:t>
            </a:r>
          </a:p>
          <a:p>
            <a:pPr lvl="1"/>
            <a:r>
              <a:rPr lang="en-US" sz="1400" dirty="0"/>
              <a:t>C</a:t>
            </a:r>
            <a:r>
              <a:rPr lang="en-US" sz="1400" baseline="-25000" dirty="0"/>
              <a:t>t</a:t>
            </a:r>
            <a:r>
              <a:rPr lang="en-US" sz="1400" dirty="0"/>
              <a:t> – internal memory of LSTM at timestep t</a:t>
            </a:r>
          </a:p>
          <a:p>
            <a:pPr lvl="1"/>
            <a:r>
              <a:rPr lang="en-US" sz="1400" dirty="0" err="1"/>
              <a:t>h</a:t>
            </a:r>
            <a:r>
              <a:rPr lang="en-US" sz="1400" baseline="-25000" dirty="0" err="1"/>
              <a:t>t</a:t>
            </a:r>
            <a:r>
              <a:rPr lang="en-US" sz="1400" dirty="0"/>
              <a:t> – output of LSTM at timestep t</a:t>
            </a:r>
          </a:p>
        </p:txBody>
      </p:sp>
    </p:spTree>
    <p:extLst>
      <p:ext uri="{BB962C8B-B14F-4D97-AF65-F5344CB8AC3E}">
        <p14:creationId xmlns:p14="http://schemas.microsoft.com/office/powerpoint/2010/main" val="5743056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 Short Term Memory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807779"/>
            <a:ext cx="9075957" cy="209156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 LSTM cell does not output the contents of its memory to the next layer</a:t>
            </a:r>
          </a:p>
          <a:p>
            <a:pPr lvl="1"/>
            <a:r>
              <a:rPr lang="en-US" dirty="0"/>
              <a:t>Stored data in memory might not be relevant for current timestep, e.g., a cell can store a pronoun reference and only output when the pronoun appears</a:t>
            </a:r>
          </a:p>
          <a:p>
            <a:r>
              <a:rPr lang="en-US" dirty="0"/>
              <a:t>Instead, an “output” gate outputs a value between 0 and 1 that determines how much of the memory to output</a:t>
            </a:r>
          </a:p>
          <a:p>
            <a:r>
              <a:rPr lang="en-US" dirty="0"/>
              <a:t>The output goes through a final </a:t>
            </a:r>
            <a:r>
              <a:rPr lang="en-US" b="1" dirty="0"/>
              <a:t>tanh</a:t>
            </a:r>
            <a:r>
              <a:rPr lang="en-US" dirty="0"/>
              <a:t> activation before being passed to the next layer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2345" y="3707527"/>
            <a:ext cx="8348489" cy="2578613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0A80AFB-06EB-4613-9794-0CFD32F86F65}"/>
              </a:ext>
            </a:extLst>
          </p:cNvPr>
          <p:cNvSpPr txBox="1">
            <a:spLocks/>
          </p:cNvSpPr>
          <p:nvPr/>
        </p:nvSpPr>
        <p:spPr>
          <a:xfrm>
            <a:off x="8171520" y="476478"/>
            <a:ext cx="3773487" cy="126088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1400" dirty="0" err="1"/>
              <a:t>x</a:t>
            </a:r>
            <a:r>
              <a:rPr lang="en-US" sz="1400" baseline="-25000" dirty="0" err="1"/>
              <a:t>t</a:t>
            </a:r>
            <a:r>
              <a:rPr lang="en-US" sz="1400" dirty="0"/>
              <a:t> – input data at timestep t</a:t>
            </a:r>
          </a:p>
          <a:p>
            <a:pPr lvl="1"/>
            <a:r>
              <a:rPr lang="en-US" sz="1400" dirty="0"/>
              <a:t>C</a:t>
            </a:r>
            <a:r>
              <a:rPr lang="en-US" sz="1400" baseline="-25000" dirty="0"/>
              <a:t>t</a:t>
            </a:r>
            <a:r>
              <a:rPr lang="en-US" sz="1400" dirty="0"/>
              <a:t> – internal memory of LSTM at timestep t</a:t>
            </a:r>
          </a:p>
          <a:p>
            <a:pPr lvl="1"/>
            <a:r>
              <a:rPr lang="en-US" sz="1400" dirty="0" err="1"/>
              <a:t>h</a:t>
            </a:r>
            <a:r>
              <a:rPr lang="en-US" sz="1400" baseline="-25000" dirty="0" err="1"/>
              <a:t>t</a:t>
            </a:r>
            <a:r>
              <a:rPr lang="en-US" sz="1400" dirty="0"/>
              <a:t> – output of LSTM at timestep t</a:t>
            </a:r>
          </a:p>
        </p:txBody>
      </p:sp>
    </p:spTree>
    <p:extLst>
      <p:ext uri="{BB962C8B-B14F-4D97-AF65-F5344CB8AC3E}">
        <p14:creationId xmlns:p14="http://schemas.microsoft.com/office/powerpoint/2010/main" val="39553911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Gated Recurrent Units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823545"/>
            <a:ext cx="9433309" cy="4424853"/>
          </a:xfrm>
        </p:spPr>
        <p:txBody>
          <a:bodyPr>
            <a:normAutofit/>
          </a:bodyPr>
          <a:lstStyle/>
          <a:p>
            <a:r>
              <a:rPr lang="en-US" sz="1800" dirty="0"/>
              <a:t>Gated Recurrent Units are very similar to LSTMs but use two gates instead of three</a:t>
            </a:r>
          </a:p>
          <a:p>
            <a:r>
              <a:rPr lang="en-US" sz="1800" dirty="0"/>
              <a:t>The “update gate” determines how much of the previous memory to keep</a:t>
            </a:r>
          </a:p>
          <a:p>
            <a:r>
              <a:rPr lang="en-US" sz="1800" dirty="0"/>
              <a:t>The “reset gate” determines how to combine the new input with the previous memory</a:t>
            </a:r>
          </a:p>
          <a:p>
            <a:r>
              <a:rPr lang="en-US" sz="1800" dirty="0"/>
              <a:t>The entire internal memory is output without an additional activation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2265" y="3726756"/>
            <a:ext cx="8348489" cy="2578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3045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907628"/>
            <a:ext cx="8946541" cy="4340771"/>
          </a:xfrm>
        </p:spPr>
        <p:txBody>
          <a:bodyPr>
            <a:normAutofit/>
          </a:bodyPr>
          <a:lstStyle/>
          <a:p>
            <a:pPr lvl="1"/>
            <a:r>
              <a:rPr lang="en-US" dirty="0"/>
              <a:t>Review of Neural Networks</a:t>
            </a:r>
          </a:p>
          <a:p>
            <a:pPr lvl="1"/>
            <a:r>
              <a:rPr lang="en-US" dirty="0"/>
              <a:t>Recurrent Neural Networks</a:t>
            </a:r>
          </a:p>
          <a:p>
            <a:pPr lvl="1"/>
            <a:r>
              <a:rPr lang="en-US" dirty="0"/>
              <a:t>Advanced RNN Architectures</a:t>
            </a:r>
          </a:p>
          <a:p>
            <a:pPr lvl="2"/>
            <a:r>
              <a:rPr lang="en-US" dirty="0"/>
              <a:t>Long-Short-Term-Memory</a:t>
            </a:r>
          </a:p>
          <a:p>
            <a:pPr lvl="2"/>
            <a:r>
              <a:rPr lang="en-US" dirty="0"/>
              <a:t>Gated Recurrent Units</a:t>
            </a:r>
          </a:p>
          <a:p>
            <a:pPr lvl="1"/>
            <a:r>
              <a:rPr lang="en-US" dirty="0"/>
              <a:t>RNNs for Natural Language Processing</a:t>
            </a:r>
          </a:p>
          <a:p>
            <a:pPr lvl="2"/>
            <a:r>
              <a:rPr lang="en-US" dirty="0"/>
              <a:t>Word Embeddings</a:t>
            </a:r>
          </a:p>
          <a:p>
            <a:pPr lvl="2"/>
            <a:r>
              <a:rPr lang="en-US" dirty="0"/>
              <a:t>NLP Applications</a:t>
            </a:r>
          </a:p>
          <a:p>
            <a:pPr lvl="1"/>
            <a:r>
              <a:rPr lang="en-US" dirty="0"/>
              <a:t>Attention Mechanisms and CNNs for Text</a:t>
            </a:r>
          </a:p>
        </p:txBody>
      </p:sp>
    </p:spTree>
    <p:extLst>
      <p:ext uri="{BB962C8B-B14F-4D97-AF65-F5344CB8AC3E}">
        <p14:creationId xmlns:p14="http://schemas.microsoft.com/office/powerpoint/2010/main" val="19100665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LSTMs vs GRUs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891862"/>
            <a:ext cx="9075957" cy="4356536"/>
          </a:xfrm>
        </p:spPr>
        <p:txBody>
          <a:bodyPr>
            <a:normAutofit/>
          </a:bodyPr>
          <a:lstStyle/>
          <a:p>
            <a:r>
              <a:rPr lang="en-US" dirty="0" err="1">
                <a:hlinkClick r:id="rId2"/>
              </a:rPr>
              <a:t>Greff</a:t>
            </a:r>
            <a:r>
              <a:rPr lang="en-US" dirty="0">
                <a:hlinkClick r:id="rId2"/>
              </a:rPr>
              <a:t>, et al. (2015)</a:t>
            </a:r>
            <a:r>
              <a:rPr lang="en-US" dirty="0"/>
              <a:t> compared LSTMs and GRUs and found they perform about the same</a:t>
            </a:r>
          </a:p>
          <a:p>
            <a:r>
              <a:rPr lang="en-US" dirty="0" err="1">
                <a:hlinkClick r:id="rId3"/>
              </a:rPr>
              <a:t>Jozefowicz</a:t>
            </a:r>
            <a:r>
              <a:rPr lang="en-US" dirty="0">
                <a:hlinkClick r:id="rId3"/>
              </a:rPr>
              <a:t>, et al. (2015)</a:t>
            </a:r>
            <a:r>
              <a:rPr lang="en-US" dirty="0"/>
              <a:t> generated more than ten thousand variants of RNNs and determined that depending on the task, some may perform better than LSTMs</a:t>
            </a:r>
          </a:p>
          <a:p>
            <a:r>
              <a:rPr lang="en-US" dirty="0"/>
              <a:t>GRUs train slightly faster than LSTMs because they are less complex</a:t>
            </a:r>
          </a:p>
          <a:p>
            <a:r>
              <a:rPr lang="en-US" dirty="0"/>
              <a:t>Generally speaking, tuning hyperparameters (e.g. number of units, size of weights) will probably affect performance more than picking between GRU and LSTM</a:t>
            </a:r>
          </a:p>
        </p:txBody>
      </p:sp>
    </p:spTree>
    <p:extLst>
      <p:ext uri="{BB962C8B-B14F-4D97-AF65-F5344CB8AC3E}">
        <p14:creationId xmlns:p14="http://schemas.microsoft.com/office/powerpoint/2010/main" val="25782503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/>
              <a:t>RNNs for Natural Language Processing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828801"/>
            <a:ext cx="10052368" cy="1939120"/>
          </a:xfrm>
        </p:spPr>
        <p:txBody>
          <a:bodyPr>
            <a:normAutofit/>
          </a:bodyPr>
          <a:lstStyle/>
          <a:p>
            <a:r>
              <a:rPr lang="en-US" dirty="0"/>
              <a:t>The natural input for a neural network is a vector of numeric values (e.g. pixel densities for imaging or audio frequency for speech recognition)</a:t>
            </a:r>
          </a:p>
          <a:p>
            <a:r>
              <a:rPr lang="en-US" dirty="0"/>
              <a:t>How do you feed language as input into a neural network?</a:t>
            </a:r>
          </a:p>
          <a:p>
            <a:r>
              <a:rPr lang="en-US" dirty="0"/>
              <a:t>The most basic solution is </a:t>
            </a:r>
            <a:r>
              <a:rPr lang="en-US" b="1" dirty="0"/>
              <a:t>one hot encoding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2ECFBB9-B17E-4505-B8E7-8F2FCD041F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6337" y="3613279"/>
            <a:ext cx="4399325" cy="246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8970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6207" y="4204353"/>
            <a:ext cx="6886236" cy="207517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/>
              <a:t>One Hot Encoding LSTM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797269"/>
            <a:ext cx="9781256" cy="2464676"/>
          </a:xfrm>
        </p:spPr>
        <p:txBody>
          <a:bodyPr>
            <a:normAutofit fontScale="92500" lnSpcReduction="20000"/>
          </a:bodyPr>
          <a:lstStyle/>
          <a:p>
            <a:r>
              <a:rPr lang="en-US" sz="1800" dirty="0"/>
              <a:t>Trained LSTM to predict the next character given a sequence of characters</a:t>
            </a:r>
          </a:p>
          <a:p>
            <a:r>
              <a:rPr lang="en-US" sz="1800" dirty="0"/>
              <a:t>Training corpus: All books in Hitchhiker’s Guide to the Galaxy series</a:t>
            </a:r>
          </a:p>
          <a:p>
            <a:r>
              <a:rPr lang="en-US" sz="1800" dirty="0"/>
              <a:t>One-hot encoding used to convert each character into a vector</a:t>
            </a:r>
          </a:p>
          <a:p>
            <a:r>
              <a:rPr lang="en-US" sz="1800" dirty="0"/>
              <a:t>72 possible characters – lowercase letters, uppercase letters, numbers, and punctuation</a:t>
            </a:r>
          </a:p>
          <a:p>
            <a:r>
              <a:rPr lang="en-US" sz="1800" dirty="0"/>
              <a:t>Input vector is fed into a layer of 256 LSTM nodes</a:t>
            </a:r>
          </a:p>
          <a:p>
            <a:r>
              <a:rPr lang="en-US" sz="1800" dirty="0"/>
              <a:t>LSTM output fed into a </a:t>
            </a:r>
            <a:r>
              <a:rPr lang="en-US" sz="1800" dirty="0" err="1"/>
              <a:t>softmax</a:t>
            </a:r>
            <a:r>
              <a:rPr lang="en-US" sz="1800" dirty="0"/>
              <a:t> layer that predicts the following character</a:t>
            </a:r>
          </a:p>
          <a:p>
            <a:r>
              <a:rPr lang="en-US" sz="1800" dirty="0"/>
              <a:t>The character with the highest </a:t>
            </a:r>
            <a:r>
              <a:rPr lang="en-US" sz="1800" dirty="0" err="1"/>
              <a:t>softmax</a:t>
            </a:r>
            <a:r>
              <a:rPr lang="en-US" sz="1800" dirty="0"/>
              <a:t> probability is chosen as the next character</a:t>
            </a:r>
          </a:p>
        </p:txBody>
      </p:sp>
    </p:spTree>
    <p:extLst>
      <p:ext uri="{BB962C8B-B14F-4D97-AF65-F5344CB8AC3E}">
        <p14:creationId xmlns:p14="http://schemas.microsoft.com/office/powerpoint/2010/main" val="15686319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/>
              <a:t>Generated Samples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823545"/>
            <a:ext cx="9075957" cy="4424853"/>
          </a:xfrm>
        </p:spPr>
        <p:txBody>
          <a:bodyPr>
            <a:normAutofit/>
          </a:bodyPr>
          <a:lstStyle/>
          <a:p>
            <a:r>
              <a:rPr lang="en-US" b="1" dirty="0"/>
              <a:t>700 iterations: </a:t>
            </a:r>
            <a:r>
              <a:rPr lang="en-US" dirty="0"/>
              <a:t>ae </a:t>
            </a:r>
            <a:r>
              <a:rPr lang="en-US" dirty="0" err="1"/>
              <a:t>ae</a:t>
            </a:r>
            <a:r>
              <a:rPr lang="en-US" dirty="0"/>
              <a:t> </a:t>
            </a:r>
            <a:r>
              <a:rPr lang="en-US" dirty="0" err="1"/>
              <a:t>ae</a:t>
            </a:r>
            <a:r>
              <a:rPr lang="en-US" dirty="0"/>
              <a:t> </a:t>
            </a:r>
            <a:r>
              <a:rPr lang="en-US" dirty="0" err="1"/>
              <a:t>ae</a:t>
            </a:r>
            <a:r>
              <a:rPr lang="en-US" dirty="0"/>
              <a:t> </a:t>
            </a:r>
            <a:r>
              <a:rPr lang="en-US" dirty="0" err="1"/>
              <a:t>ae</a:t>
            </a:r>
            <a:r>
              <a:rPr lang="en-US" dirty="0"/>
              <a:t> </a:t>
            </a:r>
            <a:r>
              <a:rPr lang="en-US" dirty="0" err="1"/>
              <a:t>ae</a:t>
            </a:r>
            <a:r>
              <a:rPr lang="en-US" dirty="0"/>
              <a:t> </a:t>
            </a:r>
            <a:r>
              <a:rPr lang="en-US" dirty="0" err="1"/>
              <a:t>ae</a:t>
            </a:r>
            <a:r>
              <a:rPr lang="en-US" dirty="0"/>
              <a:t> </a:t>
            </a:r>
            <a:r>
              <a:rPr lang="en-US" dirty="0" err="1"/>
              <a:t>ae</a:t>
            </a:r>
            <a:r>
              <a:rPr lang="en-US" dirty="0"/>
              <a:t> </a:t>
            </a:r>
            <a:r>
              <a:rPr lang="en-US" dirty="0" err="1"/>
              <a:t>ae</a:t>
            </a:r>
            <a:r>
              <a:rPr lang="en-US" dirty="0"/>
              <a:t> </a:t>
            </a:r>
            <a:r>
              <a:rPr lang="en-US" dirty="0" err="1"/>
              <a:t>ae</a:t>
            </a:r>
            <a:r>
              <a:rPr lang="en-US" dirty="0"/>
              <a:t> </a:t>
            </a:r>
            <a:r>
              <a:rPr lang="en-US" dirty="0" err="1"/>
              <a:t>ae</a:t>
            </a:r>
            <a:r>
              <a:rPr lang="en-US" dirty="0"/>
              <a:t> </a:t>
            </a:r>
            <a:r>
              <a:rPr lang="en-US" dirty="0" err="1"/>
              <a:t>ae</a:t>
            </a:r>
            <a:r>
              <a:rPr lang="en-US" dirty="0"/>
              <a:t> </a:t>
            </a:r>
            <a:r>
              <a:rPr lang="en-US" dirty="0" err="1"/>
              <a:t>ae</a:t>
            </a:r>
            <a:r>
              <a:rPr lang="en-US" dirty="0"/>
              <a:t> </a:t>
            </a:r>
            <a:r>
              <a:rPr lang="en-US" dirty="0" err="1"/>
              <a:t>ae</a:t>
            </a:r>
            <a:r>
              <a:rPr lang="en-US" dirty="0"/>
              <a:t> </a:t>
            </a:r>
            <a:r>
              <a:rPr lang="en-US" dirty="0" err="1"/>
              <a:t>ae</a:t>
            </a:r>
            <a:r>
              <a:rPr lang="en-US" dirty="0"/>
              <a:t> </a:t>
            </a:r>
            <a:r>
              <a:rPr lang="en-US" dirty="0" err="1"/>
              <a:t>ae</a:t>
            </a:r>
            <a:r>
              <a:rPr lang="en-US" dirty="0"/>
              <a:t> </a:t>
            </a:r>
            <a:r>
              <a:rPr lang="en-US" dirty="0" err="1"/>
              <a:t>ae</a:t>
            </a:r>
            <a:r>
              <a:rPr lang="en-US" dirty="0"/>
              <a:t> </a:t>
            </a:r>
            <a:r>
              <a:rPr lang="en-US" dirty="0" err="1"/>
              <a:t>ae</a:t>
            </a:r>
            <a:r>
              <a:rPr lang="en-US" dirty="0"/>
              <a:t> </a:t>
            </a:r>
            <a:r>
              <a:rPr lang="en-US" dirty="0" err="1"/>
              <a:t>ae</a:t>
            </a:r>
            <a:r>
              <a:rPr lang="en-US" dirty="0"/>
              <a:t> </a:t>
            </a:r>
            <a:r>
              <a:rPr lang="en-US" dirty="0" err="1"/>
              <a:t>ae</a:t>
            </a:r>
            <a:r>
              <a:rPr lang="en-US" dirty="0"/>
              <a:t> </a:t>
            </a:r>
            <a:r>
              <a:rPr lang="en-US" dirty="0" err="1"/>
              <a:t>ae</a:t>
            </a:r>
            <a:r>
              <a:rPr lang="en-US" dirty="0"/>
              <a:t> </a:t>
            </a:r>
            <a:r>
              <a:rPr lang="en-US" dirty="0" err="1"/>
              <a:t>ae</a:t>
            </a:r>
            <a:r>
              <a:rPr lang="en-US" dirty="0"/>
              <a:t> </a:t>
            </a:r>
            <a:r>
              <a:rPr lang="en-US" dirty="0" err="1"/>
              <a:t>ae</a:t>
            </a:r>
            <a:r>
              <a:rPr lang="en-US" dirty="0"/>
              <a:t> </a:t>
            </a:r>
            <a:r>
              <a:rPr lang="en-US" dirty="0" err="1"/>
              <a:t>ae</a:t>
            </a:r>
            <a:r>
              <a:rPr lang="en-US" dirty="0"/>
              <a:t> </a:t>
            </a:r>
            <a:r>
              <a:rPr lang="en-US" dirty="0" err="1"/>
              <a:t>ae</a:t>
            </a:r>
            <a:r>
              <a:rPr lang="en-US" dirty="0"/>
              <a:t> </a:t>
            </a:r>
            <a:r>
              <a:rPr lang="en-US" dirty="0" err="1"/>
              <a:t>ae</a:t>
            </a:r>
            <a:r>
              <a:rPr lang="en-US" dirty="0"/>
              <a:t> </a:t>
            </a:r>
            <a:r>
              <a:rPr lang="en-US" dirty="0" err="1"/>
              <a:t>ae</a:t>
            </a:r>
            <a:r>
              <a:rPr lang="en-US" dirty="0"/>
              <a:t> </a:t>
            </a:r>
            <a:r>
              <a:rPr lang="en-US" dirty="0" err="1"/>
              <a:t>ae</a:t>
            </a:r>
            <a:r>
              <a:rPr lang="en-US" dirty="0"/>
              <a:t> </a:t>
            </a:r>
            <a:r>
              <a:rPr lang="en-US" dirty="0" err="1"/>
              <a:t>ae</a:t>
            </a:r>
            <a:endParaRPr lang="en-US" dirty="0"/>
          </a:p>
          <a:p>
            <a:r>
              <a:rPr lang="en-US" b="1" dirty="0"/>
              <a:t>4200 iterations: </a:t>
            </a:r>
            <a:r>
              <a:rPr lang="en-US" dirty="0"/>
              <a:t>the sand and the said the sand and the said the sand and the said the sand and the said the sand and the said the</a:t>
            </a:r>
          </a:p>
          <a:p>
            <a:r>
              <a:rPr lang="en-US" b="1" dirty="0"/>
              <a:t>36000 iterations: </a:t>
            </a:r>
            <a:r>
              <a:rPr lang="en-US" dirty="0"/>
              <a:t>seared to be a little was a small beach of the ship was a small beach of the ship was a small beach of the ship</a:t>
            </a:r>
          </a:p>
          <a:p>
            <a:r>
              <a:rPr lang="en-US" b="1" dirty="0"/>
              <a:t>100000 iterations: </a:t>
            </a:r>
            <a:r>
              <a:rPr lang="en-US" dirty="0"/>
              <a:t>the second the stars is the stars to the stars in the stars that he had been so the ship had been so the ship had been</a:t>
            </a:r>
          </a:p>
          <a:p>
            <a:r>
              <a:rPr lang="en-US" b="1" dirty="0"/>
              <a:t>290000 iterations: </a:t>
            </a:r>
            <a:r>
              <a:rPr lang="en-US" dirty="0"/>
              <a:t>started to run a computer to the computer to take a bit of a problem off the ship and the sun and the air was the sound</a:t>
            </a:r>
          </a:p>
          <a:p>
            <a:r>
              <a:rPr lang="en-US" b="1" dirty="0"/>
              <a:t>500000 iterations: </a:t>
            </a:r>
            <a:r>
              <a:rPr lang="en-US" dirty="0"/>
              <a:t>"I think the Galaxy will be a lot of things that the second man who could not be continually and the sound of the stars</a:t>
            </a:r>
          </a:p>
        </p:txBody>
      </p:sp>
    </p:spTree>
    <p:extLst>
      <p:ext uri="{BB962C8B-B14F-4D97-AF65-F5344CB8AC3E}">
        <p14:creationId xmlns:p14="http://schemas.microsoft.com/office/powerpoint/2010/main" val="34446916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/>
              <a:t>One Hot Encoding Shortcomings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897117"/>
            <a:ext cx="9075957" cy="4351281"/>
          </a:xfrm>
        </p:spPr>
        <p:txBody>
          <a:bodyPr>
            <a:normAutofit/>
          </a:bodyPr>
          <a:lstStyle/>
          <a:p>
            <a:r>
              <a:rPr lang="en-US" dirty="0"/>
              <a:t>One-hot encoding is lacking because it fails to capture semantic similarity between words, i.e., the inherent meaning of word</a:t>
            </a:r>
          </a:p>
          <a:p>
            <a:r>
              <a:rPr lang="en-US" dirty="0"/>
              <a:t>For example, the words “happy”, “joyful”, and “pleased” all have similar meanings, but under one-hot encoding they are three distinct and unrelated entities</a:t>
            </a:r>
          </a:p>
          <a:p>
            <a:r>
              <a:rPr lang="en-US" dirty="0"/>
              <a:t>What if we could capture the meaning of words within a numerical context?</a:t>
            </a:r>
          </a:p>
        </p:txBody>
      </p:sp>
    </p:spTree>
    <p:extLst>
      <p:ext uri="{BB962C8B-B14F-4D97-AF65-F5344CB8AC3E}">
        <p14:creationId xmlns:p14="http://schemas.microsoft.com/office/powerpoint/2010/main" val="4689091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/>
              <a:t>Word Embeddings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65588"/>
            <a:ext cx="9075957" cy="2028496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Word embeddings are vector representations of words that attempt to capture semantic meaning</a:t>
            </a:r>
          </a:p>
          <a:p>
            <a:r>
              <a:rPr lang="en-US" dirty="0"/>
              <a:t>Each word is represented as a vector of numerical values</a:t>
            </a:r>
          </a:p>
          <a:p>
            <a:r>
              <a:rPr lang="en-US" dirty="0"/>
              <a:t>Each index in the vector represents some abstract “concept”</a:t>
            </a:r>
          </a:p>
          <a:p>
            <a:pPr lvl="1"/>
            <a:r>
              <a:rPr lang="en-US" dirty="0"/>
              <a:t>These concepts are unlabeled and learned during training</a:t>
            </a:r>
          </a:p>
          <a:p>
            <a:r>
              <a:rPr lang="en-US" dirty="0"/>
              <a:t>Words that are similar will have similar vectors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9347366"/>
              </p:ext>
            </p:extLst>
          </p:nvPr>
        </p:nvGraphicFramePr>
        <p:xfrm>
          <a:off x="2416327" y="3835224"/>
          <a:ext cx="7420305" cy="2346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4061">
                  <a:extLst>
                    <a:ext uri="{9D8B030D-6E8A-4147-A177-3AD203B41FA5}">
                      <a16:colId xmlns:a16="http://schemas.microsoft.com/office/drawing/2014/main" val="3365821284"/>
                    </a:ext>
                  </a:extLst>
                </a:gridCol>
                <a:gridCol w="1484061">
                  <a:extLst>
                    <a:ext uri="{9D8B030D-6E8A-4147-A177-3AD203B41FA5}">
                      <a16:colId xmlns:a16="http://schemas.microsoft.com/office/drawing/2014/main" val="3273631859"/>
                    </a:ext>
                  </a:extLst>
                </a:gridCol>
                <a:gridCol w="1484061">
                  <a:extLst>
                    <a:ext uri="{9D8B030D-6E8A-4147-A177-3AD203B41FA5}">
                      <a16:colId xmlns:a16="http://schemas.microsoft.com/office/drawing/2014/main" val="1613037714"/>
                    </a:ext>
                  </a:extLst>
                </a:gridCol>
                <a:gridCol w="1484061">
                  <a:extLst>
                    <a:ext uri="{9D8B030D-6E8A-4147-A177-3AD203B41FA5}">
                      <a16:colId xmlns:a16="http://schemas.microsoft.com/office/drawing/2014/main" val="779355048"/>
                    </a:ext>
                  </a:extLst>
                </a:gridCol>
                <a:gridCol w="1484061">
                  <a:extLst>
                    <a:ext uri="{9D8B030D-6E8A-4147-A177-3AD203B41FA5}">
                      <a16:colId xmlns:a16="http://schemas.microsoft.com/office/drawing/2014/main" val="118443723"/>
                    </a:ext>
                  </a:extLst>
                </a:gridCol>
              </a:tblGrid>
              <a:tr h="318038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Masculinity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Royality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Youth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Intelligence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7135918"/>
                  </a:ext>
                </a:extLst>
              </a:tr>
              <a:tr h="318038">
                <a:tc>
                  <a:txBody>
                    <a:bodyPr/>
                    <a:lstStyle/>
                    <a:p>
                      <a:r>
                        <a:rPr lang="en-US" sz="1600" dirty="0"/>
                        <a:t>King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-0.1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0123507"/>
                  </a:ext>
                </a:extLst>
              </a:tr>
              <a:tr h="318038">
                <a:tc>
                  <a:txBody>
                    <a:bodyPr/>
                    <a:lstStyle/>
                    <a:p>
                      <a:r>
                        <a:rPr lang="en-US" sz="1600" dirty="0"/>
                        <a:t>Queen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-0.95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-0.1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728926"/>
                  </a:ext>
                </a:extLst>
              </a:tr>
              <a:tr h="318038">
                <a:tc>
                  <a:txBody>
                    <a:bodyPr/>
                    <a:lstStyle/>
                    <a:p>
                      <a:r>
                        <a:rPr lang="en-US" sz="1600" dirty="0"/>
                        <a:t>Prince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5014817"/>
                  </a:ext>
                </a:extLst>
              </a:tr>
              <a:tr h="318038">
                <a:tc>
                  <a:txBody>
                    <a:bodyPr/>
                    <a:lstStyle/>
                    <a:p>
                      <a:r>
                        <a:rPr lang="en-US" sz="1600" dirty="0"/>
                        <a:t>Woman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-0.95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-0.1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7481536"/>
                  </a:ext>
                </a:extLst>
              </a:tr>
              <a:tr h="318038">
                <a:tc>
                  <a:txBody>
                    <a:bodyPr/>
                    <a:lstStyle/>
                    <a:p>
                      <a:r>
                        <a:rPr lang="en-US" sz="1600" dirty="0"/>
                        <a:t>Peasant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-0.95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-0.3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0456731"/>
                  </a:ext>
                </a:extLst>
              </a:tr>
              <a:tr h="318038">
                <a:tc>
                  <a:txBody>
                    <a:bodyPr/>
                    <a:lstStyle/>
                    <a:p>
                      <a:r>
                        <a:rPr lang="en-US" sz="1600" dirty="0"/>
                        <a:t>Doctor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-0.2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0.95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14744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581223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6494" y="2073966"/>
            <a:ext cx="4926313" cy="362013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/>
              <a:t>Word2Vec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26698"/>
            <a:ext cx="5325703" cy="4395151"/>
          </a:xfrm>
        </p:spPr>
        <p:txBody>
          <a:bodyPr>
            <a:normAutofit/>
          </a:bodyPr>
          <a:lstStyle/>
          <a:p>
            <a:r>
              <a:rPr lang="en-US" dirty="0"/>
              <a:t>Words that appear in the same context are more likely to have the same meaning</a:t>
            </a:r>
          </a:p>
          <a:p>
            <a:pPr lvl="1"/>
            <a:r>
              <a:rPr lang="en-US" dirty="0"/>
              <a:t>I am </a:t>
            </a:r>
            <a:r>
              <a:rPr lang="en-US" b="1" dirty="0"/>
              <a:t>excited</a:t>
            </a:r>
            <a:r>
              <a:rPr lang="en-US" dirty="0"/>
              <a:t> to see you today!</a:t>
            </a:r>
          </a:p>
          <a:p>
            <a:pPr lvl="1"/>
            <a:r>
              <a:rPr lang="en-US" dirty="0"/>
              <a:t>I am </a:t>
            </a:r>
            <a:r>
              <a:rPr lang="en-US" b="1" dirty="0"/>
              <a:t>ecstatic</a:t>
            </a:r>
            <a:r>
              <a:rPr lang="en-US" dirty="0"/>
              <a:t> to see you today! </a:t>
            </a:r>
          </a:p>
          <a:p>
            <a:r>
              <a:rPr lang="en-US" dirty="0"/>
              <a:t>Word2Vec is an algorithm that uses a funnel-shaped single hidden layer neural network to create word embeddings</a:t>
            </a:r>
          </a:p>
          <a:p>
            <a:r>
              <a:rPr lang="en-US" dirty="0"/>
              <a:t>Given a word (in one-hot encoded format), it tries to predict the neighbors of that word (also in one-hot encoded format), or vice versa</a:t>
            </a:r>
          </a:p>
          <a:p>
            <a:r>
              <a:rPr lang="en-US" dirty="0"/>
              <a:t>Words that appear in the same context will have similar embeddings</a:t>
            </a:r>
          </a:p>
        </p:txBody>
      </p:sp>
    </p:spTree>
    <p:extLst>
      <p:ext uri="{BB962C8B-B14F-4D97-AF65-F5344CB8AC3E}">
        <p14:creationId xmlns:p14="http://schemas.microsoft.com/office/powerpoint/2010/main" val="78690782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/>
              <a:t>Word2Vec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1097280" y="1923392"/>
            <a:ext cx="4838299" cy="4325005"/>
          </a:xfrm>
        </p:spPr>
        <p:txBody>
          <a:bodyPr>
            <a:normAutofit/>
          </a:bodyPr>
          <a:lstStyle/>
          <a:p>
            <a:r>
              <a:rPr lang="en-US" dirty="0"/>
              <a:t>The model is trained on a large corpus of text using regular backpropagation</a:t>
            </a:r>
          </a:p>
          <a:p>
            <a:r>
              <a:rPr lang="en-US" dirty="0"/>
              <a:t>For each word in the corpus, predict the 5 words to the left and right (or vice versa)</a:t>
            </a:r>
          </a:p>
          <a:p>
            <a:r>
              <a:rPr lang="en-US" dirty="0"/>
              <a:t>Once the model is trained, the embedding for a particular word is the row of the weight matrix associated with that word</a:t>
            </a:r>
          </a:p>
          <a:p>
            <a:r>
              <a:rPr lang="en-US" dirty="0"/>
              <a:t>Many pretrained vectors (e.g. Google) can be downloaded online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1972" y="202871"/>
            <a:ext cx="5554082" cy="604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8795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21" y="139903"/>
            <a:ext cx="12160462" cy="60218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8853" y="6379779"/>
            <a:ext cx="5219437" cy="502065"/>
          </a:xfrm>
        </p:spPr>
        <p:txBody>
          <a:bodyPr>
            <a:normAutofit fontScale="90000"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Word2Vec on 20 Newsgroups</a:t>
            </a:r>
          </a:p>
        </p:txBody>
      </p:sp>
    </p:spTree>
    <p:extLst>
      <p:ext uri="{BB962C8B-B14F-4D97-AF65-F5344CB8AC3E}">
        <p14:creationId xmlns:p14="http://schemas.microsoft.com/office/powerpoint/2010/main" val="336146424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/>
              <a:t>Basic Deep Learning NLP Pipeline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855076"/>
            <a:ext cx="9075957" cy="4393322"/>
          </a:xfrm>
        </p:spPr>
        <p:txBody>
          <a:bodyPr>
            <a:normAutofit/>
          </a:bodyPr>
          <a:lstStyle/>
          <a:p>
            <a:r>
              <a:rPr lang="en-US" dirty="0"/>
              <a:t>Generate Word Embeddings</a:t>
            </a:r>
          </a:p>
          <a:p>
            <a:pPr lvl="1"/>
            <a:r>
              <a:rPr lang="en-US" dirty="0"/>
              <a:t>Python </a:t>
            </a:r>
            <a:r>
              <a:rPr lang="en-US" dirty="0" err="1"/>
              <a:t>gensim</a:t>
            </a:r>
            <a:r>
              <a:rPr lang="en-US" dirty="0"/>
              <a:t> package</a:t>
            </a:r>
          </a:p>
          <a:p>
            <a:r>
              <a:rPr lang="en-US" dirty="0"/>
              <a:t>Feed word embeddings into LSTM or GRU layer</a:t>
            </a:r>
          </a:p>
          <a:p>
            <a:r>
              <a:rPr lang="en-US" dirty="0"/>
              <a:t>Feed output of LSTM or GRU layer into </a:t>
            </a:r>
            <a:r>
              <a:rPr lang="en-US" dirty="0" err="1"/>
              <a:t>softmax</a:t>
            </a:r>
            <a:r>
              <a:rPr lang="en-US" dirty="0"/>
              <a:t> classifier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2596" y="3488628"/>
            <a:ext cx="6887767" cy="2845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9632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Neural Network?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4" y="2401614"/>
            <a:ext cx="3847058" cy="3657599"/>
          </a:xfrm>
        </p:spPr>
        <p:txBody>
          <a:bodyPr>
            <a:normAutofit/>
          </a:bodyPr>
          <a:lstStyle/>
          <a:p>
            <a:pPr fontAlgn="base"/>
            <a:r>
              <a:rPr lang="en-US" dirty="0"/>
              <a:t>Artificial neural networks are based on how real neurons operate</a:t>
            </a:r>
          </a:p>
          <a:p>
            <a:pPr fontAlgn="base"/>
            <a:r>
              <a:rPr lang="en-US" dirty="0"/>
              <a:t>A real neuron has a receiving end (dendrites) and a transmitting end (axon)</a:t>
            </a:r>
          </a:p>
          <a:p>
            <a:pPr fontAlgn="base"/>
            <a:r>
              <a:rPr lang="en-US" dirty="0"/>
              <a:t>Each neuron is connected to many other neurons to form a giant network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C110A7-019D-494B-A3E9-74185FB4C6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6393" y="2035853"/>
            <a:ext cx="6184752" cy="3478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12558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/>
              <a:t>Applications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855076"/>
            <a:ext cx="9075957" cy="4393322"/>
          </a:xfrm>
        </p:spPr>
        <p:txBody>
          <a:bodyPr>
            <a:normAutofit/>
          </a:bodyPr>
          <a:lstStyle/>
          <a:p>
            <a:r>
              <a:rPr lang="en-US" dirty="0"/>
              <a:t>Language Models</a:t>
            </a:r>
          </a:p>
          <a:p>
            <a:pPr lvl="1"/>
            <a:r>
              <a:rPr lang="en-US" dirty="0"/>
              <a:t>Given a series of words, predict the next word</a:t>
            </a:r>
          </a:p>
          <a:p>
            <a:pPr lvl="1"/>
            <a:r>
              <a:rPr lang="en-US" dirty="0"/>
              <a:t>Understand the inherent patterns in a given language</a:t>
            </a:r>
          </a:p>
          <a:p>
            <a:pPr lvl="1"/>
            <a:r>
              <a:rPr lang="en-US" dirty="0"/>
              <a:t>Useful for autocompletion and machine translation</a:t>
            </a:r>
          </a:p>
          <a:p>
            <a:r>
              <a:rPr lang="en-US" dirty="0"/>
              <a:t>Sentiment Analysis</a:t>
            </a:r>
          </a:p>
          <a:p>
            <a:pPr lvl="1"/>
            <a:r>
              <a:rPr lang="en-US" dirty="0"/>
              <a:t>Given a sentence or document, classify if it is positive or negative</a:t>
            </a:r>
          </a:p>
          <a:p>
            <a:pPr lvl="1"/>
            <a:r>
              <a:rPr lang="en-US" dirty="0"/>
              <a:t>Useful for analyzing the success of a product launch or automated stock trading based off news</a:t>
            </a:r>
          </a:p>
          <a:p>
            <a:r>
              <a:rPr lang="en-US" dirty="0"/>
              <a:t>Other forms text classification</a:t>
            </a:r>
          </a:p>
          <a:p>
            <a:pPr lvl="1"/>
            <a:r>
              <a:rPr lang="en-US" dirty="0"/>
              <a:t>Cancer pathology report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88873546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/>
              <a:t>Advanced Applications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1" y="1870841"/>
            <a:ext cx="4772748" cy="4361517"/>
          </a:xfrm>
        </p:spPr>
        <p:txBody>
          <a:bodyPr>
            <a:normAutofit/>
          </a:bodyPr>
          <a:lstStyle/>
          <a:p>
            <a:r>
              <a:rPr lang="en-US" dirty="0"/>
              <a:t>Question Answering</a:t>
            </a:r>
          </a:p>
          <a:p>
            <a:pPr lvl="1"/>
            <a:r>
              <a:rPr lang="en-US" dirty="0"/>
              <a:t>Read a document and then answer questions</a:t>
            </a:r>
          </a:p>
          <a:p>
            <a:pPr lvl="1"/>
            <a:r>
              <a:rPr lang="en-US" dirty="0"/>
              <a:t>Many models use RNNs as their foundation</a:t>
            </a:r>
          </a:p>
          <a:p>
            <a:r>
              <a:rPr lang="en-US" dirty="0"/>
              <a:t>Automated Image Captioning</a:t>
            </a:r>
          </a:p>
          <a:p>
            <a:pPr lvl="1"/>
            <a:r>
              <a:rPr lang="en-US" dirty="0"/>
              <a:t>Given an image, automatically generate a caption</a:t>
            </a:r>
          </a:p>
          <a:p>
            <a:pPr lvl="1"/>
            <a:r>
              <a:rPr lang="en-US" dirty="0"/>
              <a:t>Many models use both CNNs and RNNs</a:t>
            </a:r>
          </a:p>
          <a:p>
            <a:r>
              <a:rPr lang="en-US" dirty="0"/>
              <a:t>Machine Translation</a:t>
            </a:r>
          </a:p>
          <a:p>
            <a:pPr lvl="1"/>
            <a:r>
              <a:rPr lang="en-US" dirty="0"/>
              <a:t>Automatically translate text from one language to another</a:t>
            </a:r>
          </a:p>
          <a:p>
            <a:pPr lvl="1"/>
            <a:r>
              <a:rPr lang="en-US" dirty="0"/>
              <a:t>Many models (including Google Translate) use RNNs as their foundation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5272" y="877612"/>
            <a:ext cx="5140048" cy="4671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10443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/>
              <a:t>LSTM Improvements</a:t>
            </a:r>
            <a:br>
              <a:rPr lang="en-US" sz="3800" dirty="0"/>
            </a:br>
            <a:r>
              <a:rPr lang="en-US" sz="2800" dirty="0"/>
              <a:t>Bi-directional LSTMs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1" y="1839310"/>
            <a:ext cx="9764385" cy="4409089"/>
          </a:xfrm>
        </p:spPr>
        <p:txBody>
          <a:bodyPr>
            <a:normAutofit/>
          </a:bodyPr>
          <a:lstStyle/>
          <a:p>
            <a:r>
              <a:rPr lang="en-US" dirty="0"/>
              <a:t>Sometimes, important context for a word comes after the word (especially important translation)</a:t>
            </a:r>
          </a:p>
          <a:p>
            <a:pPr lvl="1"/>
            <a:r>
              <a:rPr lang="en-US" dirty="0"/>
              <a:t>I saw a </a:t>
            </a:r>
            <a:r>
              <a:rPr lang="en-US" b="1" dirty="0"/>
              <a:t>crane</a:t>
            </a:r>
            <a:r>
              <a:rPr lang="en-US" dirty="0"/>
              <a:t> flying across the sky</a:t>
            </a:r>
          </a:p>
          <a:p>
            <a:pPr lvl="1"/>
            <a:r>
              <a:rPr lang="en-US" dirty="0"/>
              <a:t>I saw a </a:t>
            </a:r>
            <a:r>
              <a:rPr lang="en-US" b="1" dirty="0"/>
              <a:t>crane</a:t>
            </a:r>
            <a:r>
              <a:rPr lang="en-US" dirty="0"/>
              <a:t> lifting a large boulder</a:t>
            </a:r>
          </a:p>
          <a:p>
            <a:r>
              <a:rPr lang="en-US" dirty="0"/>
              <a:t>Solution - use two LSTM layers, one that reads the input forward and one that reads the input backwards, and concatenate their outputs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5655" y="3935803"/>
            <a:ext cx="6439695" cy="2275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0068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/>
              <a:t>LSTM Improvements</a:t>
            </a:r>
            <a:br>
              <a:rPr lang="en-US" sz="3800" dirty="0"/>
            </a:br>
            <a:r>
              <a:rPr lang="en-US" sz="2800" dirty="0"/>
              <a:t>Attention Mechanisms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1" y="1876097"/>
            <a:ext cx="9764385" cy="4372301"/>
          </a:xfrm>
        </p:spPr>
        <p:txBody>
          <a:bodyPr>
            <a:normAutofit/>
          </a:bodyPr>
          <a:lstStyle/>
          <a:p>
            <a:r>
              <a:rPr lang="en-US" dirty="0"/>
              <a:t>Sometimes only a few words in a sentence or document are important and the rest do not contribute as much meaning</a:t>
            </a:r>
          </a:p>
          <a:p>
            <a:pPr lvl="1"/>
            <a:r>
              <a:rPr lang="en-US" dirty="0"/>
              <a:t>For example, when classifying cancer location from cancer pathology reports, we may only care about certain keywords like “right upper lung” or “ovarian”</a:t>
            </a:r>
          </a:p>
          <a:p>
            <a:r>
              <a:rPr lang="en-US" dirty="0"/>
              <a:t>In a traditional RNN, we usually take the output at the last timestep</a:t>
            </a:r>
          </a:p>
          <a:p>
            <a:r>
              <a:rPr lang="en-US" dirty="0"/>
              <a:t>By the last timestep, information from the important words may have been diluted, even with LSTMs and GRUs units</a:t>
            </a:r>
          </a:p>
          <a:p>
            <a:r>
              <a:rPr lang="en-US" dirty="0"/>
              <a:t>How can we capture the information at the most important words?</a:t>
            </a:r>
          </a:p>
        </p:txBody>
      </p:sp>
    </p:spTree>
    <p:extLst>
      <p:ext uri="{BB962C8B-B14F-4D97-AF65-F5344CB8AC3E}">
        <p14:creationId xmlns:p14="http://schemas.microsoft.com/office/powerpoint/2010/main" val="304566192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0325" y="3223974"/>
            <a:ext cx="7568379" cy="309383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/>
              <a:t>LSTM Improvements</a:t>
            </a:r>
            <a:br>
              <a:rPr lang="en-US" sz="3800" dirty="0"/>
            </a:br>
            <a:r>
              <a:rPr lang="en-US" sz="2800" dirty="0"/>
              <a:t>Attention Mechanisms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1" y="1860331"/>
            <a:ext cx="9764385" cy="1476703"/>
          </a:xfrm>
        </p:spPr>
        <p:txBody>
          <a:bodyPr>
            <a:normAutofit/>
          </a:bodyPr>
          <a:lstStyle/>
          <a:p>
            <a:r>
              <a:rPr lang="en-US" dirty="0"/>
              <a:t>Naïve solution: to prevent information loss, instead of using the LSTM output at the last timestep, take the LSTM output at every timestep and use the average</a:t>
            </a:r>
          </a:p>
          <a:p>
            <a:r>
              <a:rPr lang="en-US" dirty="0"/>
              <a:t>Better solution: find the important timesteps, and weight the output at those timesteps much higher when doing the average</a:t>
            </a:r>
          </a:p>
        </p:txBody>
      </p:sp>
    </p:spTree>
    <p:extLst>
      <p:ext uri="{BB962C8B-B14F-4D97-AF65-F5344CB8AC3E}">
        <p14:creationId xmlns:p14="http://schemas.microsoft.com/office/powerpoint/2010/main" val="68521549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/>
              <a:t>LSTM Improvements</a:t>
            </a:r>
            <a:br>
              <a:rPr lang="en-US" sz="3800" dirty="0"/>
            </a:br>
            <a:r>
              <a:rPr lang="en-US" sz="2800" dirty="0"/>
              <a:t>Attention Mechanisms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1" y="2474258"/>
            <a:ext cx="4181890" cy="3774139"/>
          </a:xfrm>
        </p:spPr>
        <p:txBody>
          <a:bodyPr>
            <a:normAutofit/>
          </a:bodyPr>
          <a:lstStyle/>
          <a:p>
            <a:r>
              <a:rPr lang="en-US" dirty="0"/>
              <a:t>An attention mechanism calculates how important the LSTM output at each timestep is</a:t>
            </a:r>
          </a:p>
          <a:p>
            <a:r>
              <a:rPr lang="en-US" dirty="0"/>
              <a:t>At each timestep, feed the output from the LSTM/GRU into the attention mechanism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9170" y="1090069"/>
            <a:ext cx="6584896" cy="4531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93340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/>
              <a:t>LSTM Improvements</a:t>
            </a:r>
            <a:br>
              <a:rPr lang="en-US" sz="3800" dirty="0"/>
            </a:br>
            <a:r>
              <a:rPr lang="en-US" sz="2800" dirty="0"/>
              <a:t>Attention Mechanisms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1" y="1916206"/>
            <a:ext cx="4181890" cy="4332192"/>
          </a:xfrm>
        </p:spPr>
        <p:txBody>
          <a:bodyPr>
            <a:normAutofit/>
          </a:bodyPr>
          <a:lstStyle/>
          <a:p>
            <a:r>
              <a:rPr lang="en-US" dirty="0"/>
              <a:t>There are many different implementations, but the basic idea is the same:</a:t>
            </a:r>
          </a:p>
          <a:p>
            <a:pPr lvl="1"/>
            <a:r>
              <a:rPr lang="en-US" dirty="0"/>
              <a:t>Compare the input vector to some ‘context’ target vector</a:t>
            </a:r>
          </a:p>
          <a:p>
            <a:pPr lvl="1"/>
            <a:r>
              <a:rPr lang="en-US" dirty="0"/>
              <a:t>The more similar the input is to the target vector, the more important it is</a:t>
            </a:r>
          </a:p>
          <a:p>
            <a:pPr lvl="1"/>
            <a:r>
              <a:rPr lang="en-US" dirty="0"/>
              <a:t>For each input, output a single scalar value indicating it’s importance</a:t>
            </a:r>
          </a:p>
          <a:p>
            <a:r>
              <a:rPr lang="en-US" dirty="0"/>
              <a:t>Common implementations:</a:t>
            </a:r>
          </a:p>
          <a:p>
            <a:pPr lvl="1"/>
            <a:r>
              <a:rPr lang="en-US" dirty="0"/>
              <a:t>Additive: Single hidden layer neural network</a:t>
            </a:r>
          </a:p>
          <a:p>
            <a:pPr lvl="1"/>
            <a:r>
              <a:rPr lang="en-US" dirty="0"/>
              <a:t>Dot product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9170" y="1090069"/>
            <a:ext cx="6584896" cy="4531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99802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/>
              <a:t>LSTM Improvements</a:t>
            </a:r>
            <a:br>
              <a:rPr lang="en-US" sz="3800" dirty="0"/>
            </a:br>
            <a:r>
              <a:rPr lang="en-US" sz="2800" dirty="0"/>
              <a:t>Attention Mechanisms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975945"/>
            <a:ext cx="4181890" cy="4272453"/>
          </a:xfrm>
        </p:spPr>
        <p:txBody>
          <a:bodyPr>
            <a:normAutofit/>
          </a:bodyPr>
          <a:lstStyle/>
          <a:p>
            <a:r>
              <a:rPr lang="en-US" dirty="0"/>
              <a:t>Once we have the importance values from the attention mechanism, we apply </a:t>
            </a:r>
            <a:r>
              <a:rPr lang="en-US" dirty="0" err="1"/>
              <a:t>softmax</a:t>
            </a:r>
            <a:r>
              <a:rPr lang="en-US" dirty="0"/>
              <a:t> to normalize</a:t>
            </a:r>
          </a:p>
          <a:p>
            <a:pPr lvl="1"/>
            <a:r>
              <a:rPr lang="en-US" dirty="0" err="1"/>
              <a:t>softmax</a:t>
            </a:r>
            <a:r>
              <a:rPr lang="en-US" dirty="0"/>
              <a:t> always adds to 1</a:t>
            </a:r>
          </a:p>
          <a:p>
            <a:r>
              <a:rPr lang="en-US" dirty="0"/>
              <a:t>The </a:t>
            </a:r>
            <a:r>
              <a:rPr lang="en-US" dirty="0" err="1"/>
              <a:t>softmax</a:t>
            </a:r>
            <a:r>
              <a:rPr lang="en-US" dirty="0"/>
              <a:t> </a:t>
            </a:r>
            <a:r>
              <a:rPr lang="en-US" dirty="0" err="1"/>
              <a:t>ouput</a:t>
            </a:r>
            <a:r>
              <a:rPr lang="en-US" dirty="0"/>
              <a:t> tells us how to weight the output at each timestep, i.e., how important each timestep is</a:t>
            </a:r>
          </a:p>
          <a:p>
            <a:r>
              <a:rPr lang="en-US" dirty="0"/>
              <a:t>Multiply the output at each timestep with its corresponding </a:t>
            </a:r>
            <a:r>
              <a:rPr lang="en-US" dirty="0" err="1"/>
              <a:t>softmax</a:t>
            </a:r>
            <a:r>
              <a:rPr lang="en-US" dirty="0"/>
              <a:t> weight and add to create a weighted average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9170" y="1090069"/>
            <a:ext cx="6584896" cy="4531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65097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/>
              <a:t>LSTM Improvements</a:t>
            </a:r>
            <a:br>
              <a:rPr lang="en-US" sz="3800" dirty="0"/>
            </a:br>
            <a:r>
              <a:rPr lang="en-US" sz="2800" dirty="0"/>
              <a:t>Attention Mechanisms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2349062"/>
            <a:ext cx="4147382" cy="3899336"/>
          </a:xfrm>
        </p:spPr>
        <p:txBody>
          <a:bodyPr>
            <a:normAutofit/>
          </a:bodyPr>
          <a:lstStyle/>
          <a:p>
            <a:r>
              <a:rPr lang="en-US" dirty="0"/>
              <a:t>We initialize the “context” target vector based off the NLP application:</a:t>
            </a:r>
          </a:p>
          <a:p>
            <a:pPr lvl="1"/>
            <a:r>
              <a:rPr lang="en-US" dirty="0"/>
              <a:t>For question answering, can represent a question being asked</a:t>
            </a:r>
          </a:p>
          <a:p>
            <a:pPr lvl="1"/>
            <a:r>
              <a:rPr lang="en-US" dirty="0"/>
              <a:t>For machine translation, can represent the previous word or sentence</a:t>
            </a:r>
          </a:p>
          <a:p>
            <a:pPr lvl="1"/>
            <a:r>
              <a:rPr lang="en-US" dirty="0"/>
              <a:t>For classification, can be initialized randomly and learned during training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2081" y="1102373"/>
            <a:ext cx="6414207" cy="4297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03700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/>
              <a:t>LSTM Improvements</a:t>
            </a:r>
            <a:br>
              <a:rPr lang="en-US" sz="3800" dirty="0"/>
            </a:br>
            <a:r>
              <a:rPr lang="en-US" sz="2800" dirty="0"/>
              <a:t>Attention Mechanisms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1" y="1996966"/>
            <a:ext cx="9764385" cy="4251432"/>
          </a:xfrm>
        </p:spPr>
        <p:txBody>
          <a:bodyPr>
            <a:normAutofit/>
          </a:bodyPr>
          <a:lstStyle/>
          <a:p>
            <a:r>
              <a:rPr lang="en-US" dirty="0"/>
              <a:t>With attention, you can visualize how important each timestep is for a particular task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527" y="2827283"/>
            <a:ext cx="10993905" cy="2814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5376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Neural Network?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3" y="2117834"/>
            <a:ext cx="7038882" cy="3941379"/>
          </a:xfrm>
        </p:spPr>
        <p:txBody>
          <a:bodyPr>
            <a:normAutofit/>
          </a:bodyPr>
          <a:lstStyle/>
          <a:p>
            <a:pPr fontAlgn="base"/>
            <a:r>
              <a:rPr lang="en-US" dirty="0"/>
              <a:t>Neurons communicate with each other using electric impulses</a:t>
            </a:r>
          </a:p>
          <a:p>
            <a:pPr fontAlgn="base"/>
            <a:r>
              <a:rPr lang="en-US" dirty="0"/>
              <a:t>If the total electric impulses received by a neuron exceeds a specific threshold, the neuron gets excited and “fires”, sending an electric impulse of its own</a:t>
            </a:r>
          </a:p>
          <a:p>
            <a:pPr fontAlgn="base"/>
            <a:r>
              <a:rPr lang="en-US" dirty="0"/>
              <a:t>Other neurons then receive that electric impulse, and they may then send out their own impulses, and so on</a:t>
            </a:r>
          </a:p>
          <a:p>
            <a:pPr fontAlgn="base"/>
            <a:r>
              <a:rPr lang="en-US" dirty="0"/>
              <a:t>Depending on which neurons fire, an action is executed or a decision is made</a:t>
            </a:r>
          </a:p>
        </p:txBody>
      </p:sp>
      <p:pic>
        <p:nvPicPr>
          <p:cNvPr id="1026" name="Picture 2" descr="https://lh4.googleusercontent.com/y4cE1aFa_AozTdrwsnzQFkAgOn1b4doKr7t7plN-PRNL7Th1In4fz8bt4yTSVHyslVUdaSaw6aRLfxxT4bKHVUJivHoe8uEH78Qxn-8vB9ycw5vE2ia3d4vpGUbWt7cpnP_gYsAqrv0">
            <a:extLst>
              <a:ext uri="{FF2B5EF4-FFF2-40B4-BE49-F238E27FC236}">
                <a16:creationId xmlns:a16="http://schemas.microsoft.com/office/drawing/2014/main" id="{5DE080DA-60BC-4057-B2A2-24E46A75FE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2418" y="408734"/>
            <a:ext cx="2428875" cy="5610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615908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/>
              <a:t>LSTM Improvements</a:t>
            </a:r>
            <a:br>
              <a:rPr lang="en-US" sz="3800" dirty="0"/>
            </a:br>
            <a:r>
              <a:rPr lang="en-US" sz="2800" dirty="0"/>
              <a:t>Attention Mechanisms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498" y="2648606"/>
            <a:ext cx="11226380" cy="3337034"/>
          </a:xfrm>
          <a:prstGeom prst="rect">
            <a:avLst/>
          </a:prstGeom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103311" y="1996966"/>
            <a:ext cx="9764385" cy="4251432"/>
          </a:xfrm>
        </p:spPr>
        <p:txBody>
          <a:bodyPr>
            <a:normAutofit/>
          </a:bodyPr>
          <a:lstStyle/>
          <a:p>
            <a:r>
              <a:rPr lang="en-US" dirty="0"/>
              <a:t>With attention, you can visualize how important each timestep is for a particular task</a:t>
            </a:r>
          </a:p>
        </p:txBody>
      </p:sp>
    </p:spTree>
    <p:extLst>
      <p:ext uri="{BB962C8B-B14F-4D97-AF65-F5344CB8AC3E}">
        <p14:creationId xmlns:p14="http://schemas.microsoft.com/office/powerpoint/2010/main" val="67994392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6CA0F9-926B-4141-9002-4FDAC577C4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Self Attention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E3FD0F-B8D4-4A22-AAD2-55C2A4F208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7324"/>
            <a:ext cx="4537263" cy="3761769"/>
          </a:xfrm>
        </p:spPr>
        <p:txBody>
          <a:bodyPr>
            <a:normAutofit/>
          </a:bodyPr>
          <a:lstStyle/>
          <a:p>
            <a:r>
              <a:rPr lang="en-US" dirty="0"/>
              <a:t>Self attention is a form of neural attention in which a sequence of words is compared against itself</a:t>
            </a:r>
          </a:p>
          <a:p>
            <a:r>
              <a:rPr lang="en-US" dirty="0"/>
              <a:t>This allows the network to learn important relationships between words in the same sequence, especially across long distances</a:t>
            </a:r>
          </a:p>
          <a:p>
            <a:r>
              <a:rPr lang="en-US" dirty="0"/>
              <a:t>Self-attention is becoming popular in NLP because it can find long distance relationships like RNNs but is up to 10x faster to run.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7CA1D2E-5D6C-48EB-9E6D-FDE192F54B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0489" y="7325"/>
            <a:ext cx="5603994" cy="6133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48503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/>
              <a:t>CNNs for Text Classification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855076"/>
            <a:ext cx="3948359" cy="4156841"/>
          </a:xfrm>
        </p:spPr>
        <p:txBody>
          <a:bodyPr>
            <a:normAutofit/>
          </a:bodyPr>
          <a:lstStyle/>
          <a:p>
            <a:r>
              <a:rPr lang="en-US" dirty="0"/>
              <a:t>Start with Word Embeddings</a:t>
            </a:r>
          </a:p>
          <a:p>
            <a:pPr lvl="1"/>
            <a:r>
              <a:rPr lang="en-US" dirty="0"/>
              <a:t>If you have 10 words, and your embedding size is 300, you’ll have a 10x300 matrix</a:t>
            </a:r>
          </a:p>
          <a:p>
            <a:r>
              <a:rPr lang="en-US" dirty="0"/>
              <a:t>3 Parallel Convolution Layers</a:t>
            </a:r>
          </a:p>
          <a:p>
            <a:pPr lvl="1"/>
            <a:r>
              <a:rPr lang="en-US" dirty="0"/>
              <a:t>Take in word embeddings</a:t>
            </a:r>
          </a:p>
          <a:p>
            <a:pPr lvl="1"/>
            <a:r>
              <a:rPr lang="en-US" dirty="0"/>
              <a:t>Sliding window that processes 3, 4, and 5 words at a time (1D conv)</a:t>
            </a:r>
          </a:p>
          <a:p>
            <a:pPr lvl="1"/>
            <a:r>
              <a:rPr lang="en-US" dirty="0"/>
              <a:t>Filter sizes are 3x300x100, 4x300x100, and 5x300x100 (width, in-channels, out-channels)</a:t>
            </a:r>
          </a:p>
          <a:p>
            <a:pPr lvl="1"/>
            <a:r>
              <a:rPr lang="en-US" dirty="0"/>
              <a:t>Each conv layer outputs 10x100 matrix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3AFDBB-5E25-4CA0-9689-EFF3F5D33B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1671" y="2316680"/>
            <a:ext cx="7043957" cy="2840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73461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/>
              <a:t>CNNs for Text Classification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855076"/>
            <a:ext cx="3948359" cy="4393322"/>
          </a:xfrm>
        </p:spPr>
        <p:txBody>
          <a:bodyPr>
            <a:normAutofit/>
          </a:bodyPr>
          <a:lstStyle/>
          <a:p>
            <a:r>
              <a:rPr lang="en-US" dirty="0" err="1"/>
              <a:t>Maxpool</a:t>
            </a:r>
            <a:r>
              <a:rPr lang="en-US" dirty="0"/>
              <a:t> and Concatenate</a:t>
            </a:r>
          </a:p>
          <a:p>
            <a:pPr lvl="1"/>
            <a:r>
              <a:rPr lang="en-US" dirty="0"/>
              <a:t>For each filter channel, </a:t>
            </a:r>
            <a:r>
              <a:rPr lang="en-US" dirty="0" err="1"/>
              <a:t>maxpool</a:t>
            </a:r>
            <a:r>
              <a:rPr lang="en-US" dirty="0"/>
              <a:t> across the entire width of sentence</a:t>
            </a:r>
          </a:p>
          <a:p>
            <a:pPr lvl="1"/>
            <a:r>
              <a:rPr lang="en-US" dirty="0"/>
              <a:t>This is like picking the ‘most important’ word in the sentence for each channel</a:t>
            </a:r>
          </a:p>
          <a:p>
            <a:pPr lvl="1"/>
            <a:r>
              <a:rPr lang="en-US" dirty="0"/>
              <a:t>Also ensures every sentence, no matter how long, is represented by same length vector</a:t>
            </a:r>
          </a:p>
          <a:p>
            <a:pPr lvl="1"/>
            <a:r>
              <a:rPr lang="en-US" dirty="0"/>
              <a:t>For each of the three 10x100 matrices, returns 1x100 matrix</a:t>
            </a:r>
          </a:p>
          <a:p>
            <a:pPr lvl="1"/>
            <a:r>
              <a:rPr lang="en-US" dirty="0"/>
              <a:t>Concatenate the three 1x100 matrices into a 1x300 matrix</a:t>
            </a:r>
          </a:p>
          <a:p>
            <a:r>
              <a:rPr lang="en-US" dirty="0"/>
              <a:t>Dense and </a:t>
            </a:r>
            <a:r>
              <a:rPr lang="en-US" dirty="0" err="1"/>
              <a:t>Softmax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3AFDBB-5E25-4CA0-9689-EFF3F5D33B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1671" y="2316680"/>
            <a:ext cx="7043957" cy="2840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45059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6934" y="2065282"/>
            <a:ext cx="8825658" cy="2711822"/>
          </a:xfrm>
        </p:spPr>
        <p:txBody>
          <a:bodyPr/>
          <a:lstStyle/>
          <a:p>
            <a:r>
              <a:rPr lang="en-US" sz="5400" dirty="0"/>
              <a:t>Questions?</a:t>
            </a:r>
            <a:br>
              <a:rPr lang="en-US" sz="5400" dirty="0"/>
            </a:b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8420745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/>
              <a:t>Cool Deep Learning Videos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855076"/>
            <a:ext cx="9075957" cy="4393322"/>
          </a:xfrm>
        </p:spPr>
        <p:txBody>
          <a:bodyPr>
            <a:normAutofit/>
          </a:bodyPr>
          <a:lstStyle/>
          <a:p>
            <a:r>
              <a:rPr lang="en-US" dirty="0"/>
              <a:t>Style Transfer - </a:t>
            </a:r>
            <a:r>
              <a:rPr lang="en-US" dirty="0">
                <a:hlinkClick r:id="rId2"/>
              </a:rPr>
              <a:t>https://www.youtube.com/watch?v=Khuj4ASldmU</a:t>
            </a:r>
            <a:endParaRPr lang="en-US" dirty="0"/>
          </a:p>
          <a:p>
            <a:r>
              <a:rPr lang="en-US" dirty="0"/>
              <a:t>4 experiments where AI outsmarted its creators - </a:t>
            </a:r>
            <a:r>
              <a:rPr lang="en-US" dirty="0">
                <a:hlinkClick r:id="rId3"/>
              </a:rPr>
              <a:t>https://www.youtube.com/watch?v=GdTBqBnqhaQ</a:t>
            </a:r>
            <a:endParaRPr lang="en-US" dirty="0"/>
          </a:p>
          <a:p>
            <a:r>
              <a:rPr lang="en-US" dirty="0"/>
              <a:t>One Pixel Attack - </a:t>
            </a:r>
            <a:r>
              <a:rPr lang="en-US" dirty="0">
                <a:hlinkClick r:id="rId4"/>
              </a:rPr>
              <a:t>https://www.youtube.com/watch?v=SA4YEAWVpbk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4524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Neural Network?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3" y="2065284"/>
            <a:ext cx="4992687" cy="3993930"/>
          </a:xfrm>
        </p:spPr>
        <p:txBody>
          <a:bodyPr>
            <a:normAutofit/>
          </a:bodyPr>
          <a:lstStyle/>
          <a:p>
            <a:pPr fontAlgn="base"/>
            <a:r>
              <a:rPr lang="en-US" dirty="0"/>
              <a:t>Artificial neural networks operate on the same principle</a:t>
            </a:r>
          </a:p>
          <a:p>
            <a:pPr fontAlgn="base"/>
            <a:r>
              <a:rPr lang="en-US" dirty="0"/>
              <a:t>Each artificial neuron has a receiving end and a transmitting end</a:t>
            </a:r>
          </a:p>
          <a:p>
            <a:pPr fontAlgn="base"/>
            <a:r>
              <a:rPr lang="en-US" dirty="0"/>
              <a:t>The neuron sums up all the inputs that it receives, and feeds the sum into a </a:t>
            </a:r>
            <a:r>
              <a:rPr lang="en-US" b="1" dirty="0"/>
              <a:t>nonlinear activation function</a:t>
            </a:r>
          </a:p>
          <a:p>
            <a:pPr lvl="1" fontAlgn="base"/>
            <a:r>
              <a:rPr lang="en-US" dirty="0"/>
              <a:t>Nonlinearity allows the network to learn more interesting and complex patterns</a:t>
            </a:r>
          </a:p>
          <a:p>
            <a:pPr lvl="1" fontAlgn="base"/>
            <a:r>
              <a:rPr lang="en-US" dirty="0"/>
              <a:t>Sigmoid, tanh, and </a:t>
            </a:r>
            <a:r>
              <a:rPr lang="en-US" dirty="0" err="1"/>
              <a:t>ReLU</a:t>
            </a:r>
            <a:r>
              <a:rPr lang="en-US" dirty="0"/>
              <a:t> are commonly used</a:t>
            </a:r>
          </a:p>
          <a:p>
            <a:pPr fontAlgn="base"/>
            <a:r>
              <a:rPr lang="en-US" dirty="0"/>
              <a:t>Transmits the output to other neurons</a:t>
            </a:r>
          </a:p>
          <a:p>
            <a:pPr lvl="1" fontAlgn="base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AEA592-0984-40FF-A74A-0E55643C81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2675" y="2597367"/>
            <a:ext cx="5543550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4072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Neural Network?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3" y="2103624"/>
            <a:ext cx="4860458" cy="3955589"/>
          </a:xfrm>
        </p:spPr>
        <p:txBody>
          <a:bodyPr>
            <a:normAutofit/>
          </a:bodyPr>
          <a:lstStyle/>
          <a:p>
            <a:pPr fontAlgn="base"/>
            <a:r>
              <a:rPr lang="en-US" dirty="0"/>
              <a:t>Artificial neural networks are organized into </a:t>
            </a:r>
            <a:r>
              <a:rPr lang="en-US" b="1" dirty="0"/>
              <a:t>layers</a:t>
            </a:r>
            <a:endParaRPr lang="en-US" dirty="0"/>
          </a:p>
          <a:p>
            <a:pPr fontAlgn="base"/>
            <a:r>
              <a:rPr lang="en-US" dirty="0"/>
              <a:t>Each artificial neuron receives signal from all neurons in the previous layer</a:t>
            </a:r>
          </a:p>
          <a:p>
            <a:pPr fontAlgn="base"/>
            <a:r>
              <a:rPr lang="en-US" dirty="0"/>
              <a:t>Each signal connection has a weight associated with it based on how important it is; the more important the signal the higher the weight</a:t>
            </a:r>
          </a:p>
          <a:p>
            <a:r>
              <a:rPr lang="en-US" dirty="0"/>
              <a:t>These weights are the </a:t>
            </a:r>
            <a:r>
              <a:rPr lang="en-US" b="1" dirty="0"/>
              <a:t>model parameters</a:t>
            </a:r>
            <a:endParaRPr lang="en-US" dirty="0"/>
          </a:p>
        </p:txBody>
      </p:sp>
      <p:pic>
        <p:nvPicPr>
          <p:cNvPr id="2053" name="Picture 5" descr="https://lh3.googleusercontent.com/yMBKsepS4-orT3CR4uVz-BNPgTkB0W9Ph46fAulxpmFOcOmc2rItXIfFNrpkWrdCKnoSlREDCpPN9_TJPvrFqojYqgqViuY-lJtcRrihq_f54yRjw7BrVYvA57YQwoEBYsGuJMOAO5s">
            <a:extLst>
              <a:ext uri="{FF2B5EF4-FFF2-40B4-BE49-F238E27FC236}">
                <a16:creationId xmlns:a16="http://schemas.microsoft.com/office/drawing/2014/main" id="{A00BB778-A973-43A6-9FC6-E770331277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9253" y="2103624"/>
            <a:ext cx="5181600" cy="2543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 descr="https://lh6.googleusercontent.com/r-O8Y0g4Pmd8Ll9FNPgDduSf0mess3Yj-OkBKp2VMMhYHAt6STIjlvywK8uuH-HMDiLKFa08VJm4r-g6cT4oLlQtmurDkT-zXIA8LvQMnL-IrYSxHGiHVkqCRSJSZXSO3vAx0qAP-5w">
            <a:extLst>
              <a:ext uri="{FF2B5EF4-FFF2-40B4-BE49-F238E27FC236}">
                <a16:creationId xmlns:a16="http://schemas.microsoft.com/office/drawing/2014/main" id="{AB826A35-3C67-4A9C-9046-5888E94DDF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5013063"/>
            <a:ext cx="5676900" cy="849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55966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Neural Network?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3" y="2375338"/>
            <a:ext cx="4860458" cy="3683875"/>
          </a:xfrm>
        </p:spPr>
        <p:txBody>
          <a:bodyPr>
            <a:normAutofit/>
          </a:bodyPr>
          <a:lstStyle/>
          <a:p>
            <a:pPr fontAlgn="base"/>
            <a:r>
              <a:rPr lang="en-US" dirty="0"/>
              <a:t>Each neuron gets the weighted sum of signals from the previous layer</a:t>
            </a:r>
          </a:p>
          <a:p>
            <a:pPr fontAlgn="base"/>
            <a:r>
              <a:rPr lang="en-US" dirty="0"/>
              <a:t>The weighted sum is passed through the </a:t>
            </a:r>
            <a:r>
              <a:rPr lang="en-US" b="1" dirty="0"/>
              <a:t>activation function</a:t>
            </a:r>
            <a:r>
              <a:rPr lang="en-US" dirty="0"/>
              <a:t> to determine how much signal is passed to the next layer</a:t>
            </a:r>
          </a:p>
          <a:p>
            <a:pPr fontAlgn="base"/>
            <a:r>
              <a:rPr lang="en-US" dirty="0"/>
              <a:t>The neurons at the very end determine the outcome or decision</a:t>
            </a:r>
          </a:p>
        </p:txBody>
      </p:sp>
      <p:pic>
        <p:nvPicPr>
          <p:cNvPr id="2053" name="Picture 5" descr="https://lh3.googleusercontent.com/yMBKsepS4-orT3CR4uVz-BNPgTkB0W9Ph46fAulxpmFOcOmc2rItXIfFNrpkWrdCKnoSlREDCpPN9_TJPvrFqojYqgqViuY-lJtcRrihq_f54yRjw7BrVYvA57YQwoEBYsGuJMOAO5s">
            <a:extLst>
              <a:ext uri="{FF2B5EF4-FFF2-40B4-BE49-F238E27FC236}">
                <a16:creationId xmlns:a16="http://schemas.microsoft.com/office/drawing/2014/main" id="{A00BB778-A973-43A6-9FC6-E770331277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9253" y="2103624"/>
            <a:ext cx="5181600" cy="2543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 descr="https://lh6.googleusercontent.com/r-O8Y0g4Pmd8Ll9FNPgDduSf0mess3Yj-OkBKp2VMMhYHAt6STIjlvywK8uuH-HMDiLKFa08VJm4r-g6cT4oLlQtmurDkT-zXIA8LvQMnL-IrYSxHGiHVkqCRSJSZXSO3vAx0qAP-5w">
            <a:extLst>
              <a:ext uri="{FF2B5EF4-FFF2-40B4-BE49-F238E27FC236}">
                <a16:creationId xmlns:a16="http://schemas.microsoft.com/office/drawing/2014/main" id="{AB826A35-3C67-4A9C-9046-5888E94DDF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5013063"/>
            <a:ext cx="5676900" cy="849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93823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lh5.googleusercontent.com/Vj7wGfS_AT3rv2yyu1uuXbA_liu-2FQQtY4rsn_f6N91elqOXdmBIHg3OW4TOGfMzh4q647k2jUCnSjfQ6aUQNRRnn_IBAcTaMvWpCdE-zV8bUYfxxr-0jR98p-6yQswBiVZOkko3zY">
            <a:extLst>
              <a:ext uri="{FF2B5EF4-FFF2-40B4-BE49-F238E27FC236}">
                <a16:creationId xmlns:a16="http://schemas.microsoft.com/office/drawing/2014/main" id="{3657D8B0-95EF-4206-A28A-BA6A8536E5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975" y="609600"/>
            <a:ext cx="11068050" cy="563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1651" y="0"/>
            <a:ext cx="10058400" cy="1450757"/>
          </a:xfrm>
        </p:spPr>
        <p:txBody>
          <a:bodyPr/>
          <a:lstStyle/>
          <a:p>
            <a:r>
              <a:rPr lang="en-US" dirty="0"/>
              <a:t>Neural Network Example</a:t>
            </a:r>
          </a:p>
        </p:txBody>
      </p:sp>
    </p:spTree>
    <p:extLst>
      <p:ext uri="{BB962C8B-B14F-4D97-AF65-F5344CB8AC3E}">
        <p14:creationId xmlns:p14="http://schemas.microsoft.com/office/powerpoint/2010/main" val="2491512636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6900</TotalTime>
  <Words>3232</Words>
  <Application>Microsoft Office PowerPoint</Application>
  <PresentationFormat>Widescreen</PresentationFormat>
  <Paragraphs>319</Paragraphs>
  <Slides>55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58" baseType="lpstr">
      <vt:lpstr>Calibri</vt:lpstr>
      <vt:lpstr>Calibri Light</vt:lpstr>
      <vt:lpstr>Retrospect</vt:lpstr>
      <vt:lpstr>Introduction to RNNs for NLP</vt:lpstr>
      <vt:lpstr>About Me</vt:lpstr>
      <vt:lpstr>Overview</vt:lpstr>
      <vt:lpstr>What is a Neural Network?</vt:lpstr>
      <vt:lpstr>What is a Neural Network?</vt:lpstr>
      <vt:lpstr>What is a Neural Network?</vt:lpstr>
      <vt:lpstr>What is a Neural Network?</vt:lpstr>
      <vt:lpstr>What is a Neural Network?</vt:lpstr>
      <vt:lpstr>Neural Network Example</vt:lpstr>
      <vt:lpstr>A Brief Note on Backpropagation</vt:lpstr>
      <vt:lpstr>Feedforward Neural Networks</vt:lpstr>
      <vt:lpstr>What About Time Series Data?</vt:lpstr>
      <vt:lpstr>Recurrent Neural Networks</vt:lpstr>
      <vt:lpstr>Recurrent Neural Networks</vt:lpstr>
      <vt:lpstr>Recurrent Neural Networks</vt:lpstr>
      <vt:lpstr>Recurrent Neural Networks</vt:lpstr>
      <vt:lpstr>Toy RNN Example Adding Binary</vt:lpstr>
      <vt:lpstr>Problems with Basic RNNs</vt:lpstr>
      <vt:lpstr>Problems with Basic RNNs</vt:lpstr>
      <vt:lpstr>Problems with Basic RNNs</vt:lpstr>
      <vt:lpstr>Long Short Term Memory</vt:lpstr>
      <vt:lpstr>Long Short Term Memory</vt:lpstr>
      <vt:lpstr>Long Short Term Memory</vt:lpstr>
      <vt:lpstr>Long Short Term Memory</vt:lpstr>
      <vt:lpstr>Long Short Term Memory</vt:lpstr>
      <vt:lpstr>Long Short Term Memory</vt:lpstr>
      <vt:lpstr>Long Short Term Memory</vt:lpstr>
      <vt:lpstr>Long Short Term Memory</vt:lpstr>
      <vt:lpstr>Gated Recurrent Units</vt:lpstr>
      <vt:lpstr>LSTMs vs GRUs</vt:lpstr>
      <vt:lpstr>RNNs for Natural Language Processing</vt:lpstr>
      <vt:lpstr>One Hot Encoding LSTM Example</vt:lpstr>
      <vt:lpstr>Generated Samples</vt:lpstr>
      <vt:lpstr>One Hot Encoding Shortcomings</vt:lpstr>
      <vt:lpstr>Word Embeddings</vt:lpstr>
      <vt:lpstr>Word2Vec</vt:lpstr>
      <vt:lpstr>Word2Vec</vt:lpstr>
      <vt:lpstr>Word2Vec on 20 Newsgroups</vt:lpstr>
      <vt:lpstr>Basic Deep Learning NLP Pipeline</vt:lpstr>
      <vt:lpstr>Applications</vt:lpstr>
      <vt:lpstr>Advanced Applications</vt:lpstr>
      <vt:lpstr>LSTM Improvements Bi-directional LSTMs</vt:lpstr>
      <vt:lpstr>LSTM Improvements Attention Mechanisms</vt:lpstr>
      <vt:lpstr>LSTM Improvements Attention Mechanisms</vt:lpstr>
      <vt:lpstr>LSTM Improvements Attention Mechanisms</vt:lpstr>
      <vt:lpstr>LSTM Improvements Attention Mechanisms</vt:lpstr>
      <vt:lpstr>LSTM Improvements Attention Mechanisms</vt:lpstr>
      <vt:lpstr>LSTM Improvements Attention Mechanisms</vt:lpstr>
      <vt:lpstr>LSTM Improvements Attention Mechanisms</vt:lpstr>
      <vt:lpstr>LSTM Improvements Attention Mechanisms</vt:lpstr>
      <vt:lpstr>Self Attention</vt:lpstr>
      <vt:lpstr>CNNs for Text Classification</vt:lpstr>
      <vt:lpstr>CNNs for Text Classification</vt:lpstr>
      <vt:lpstr>Questions? </vt:lpstr>
      <vt:lpstr>Cool Deep Learning Videos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Hierarchical Attention Networks From Scratch</dc:title>
  <dc:creator>Shang Gao</dc:creator>
  <cp:lastModifiedBy>Shang Gao</cp:lastModifiedBy>
  <cp:revision>437</cp:revision>
  <dcterms:created xsi:type="dcterms:W3CDTF">2017-04-05T23:11:45Z</dcterms:created>
  <dcterms:modified xsi:type="dcterms:W3CDTF">2018-11-15T15:28:58Z</dcterms:modified>
</cp:coreProperties>
</file>